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84"/>
  </p:notesMasterIdLst>
  <p:handoutMasterIdLst>
    <p:handoutMasterId r:id="rId85"/>
  </p:handoutMasterIdLst>
  <p:sldIdLst>
    <p:sldId id="812" r:id="rId3"/>
    <p:sldId id="903" r:id="rId4"/>
    <p:sldId id="871" r:id="rId5"/>
    <p:sldId id="904" r:id="rId6"/>
    <p:sldId id="932" r:id="rId7"/>
    <p:sldId id="964" r:id="rId8"/>
    <p:sldId id="873" r:id="rId9"/>
    <p:sldId id="874" r:id="rId10"/>
    <p:sldId id="908" r:id="rId11"/>
    <p:sldId id="1043" r:id="rId12"/>
    <p:sldId id="1044" r:id="rId13"/>
    <p:sldId id="967" r:id="rId14"/>
    <p:sldId id="875" r:id="rId15"/>
    <p:sldId id="877" r:id="rId16"/>
    <p:sldId id="500" r:id="rId17"/>
    <p:sldId id="786" r:id="rId18"/>
    <p:sldId id="791" r:id="rId19"/>
    <p:sldId id="991" r:id="rId20"/>
    <p:sldId id="992" r:id="rId21"/>
    <p:sldId id="994" r:id="rId22"/>
    <p:sldId id="995" r:id="rId23"/>
    <p:sldId id="977" r:id="rId24"/>
    <p:sldId id="999" r:id="rId25"/>
    <p:sldId id="997" r:id="rId26"/>
    <p:sldId id="998" r:id="rId27"/>
    <p:sldId id="996" r:id="rId28"/>
    <p:sldId id="988" r:id="rId29"/>
    <p:sldId id="981" r:id="rId30"/>
    <p:sldId id="1041" r:id="rId31"/>
    <p:sldId id="1000" r:id="rId32"/>
    <p:sldId id="1001" r:id="rId33"/>
    <p:sldId id="989" r:id="rId34"/>
    <p:sldId id="1002" r:id="rId35"/>
    <p:sldId id="982" r:id="rId36"/>
    <p:sldId id="1003" r:id="rId37"/>
    <p:sldId id="1004" r:id="rId38"/>
    <p:sldId id="1005" r:id="rId39"/>
    <p:sldId id="1006" r:id="rId40"/>
    <p:sldId id="1007" r:id="rId41"/>
    <p:sldId id="1008" r:id="rId42"/>
    <p:sldId id="1010" r:id="rId43"/>
    <p:sldId id="1011" r:id="rId44"/>
    <p:sldId id="1012" r:id="rId45"/>
    <p:sldId id="1009" r:id="rId46"/>
    <p:sldId id="913" r:id="rId47"/>
    <p:sldId id="1013" r:id="rId48"/>
    <p:sldId id="1014" r:id="rId49"/>
    <p:sldId id="1015" r:id="rId50"/>
    <p:sldId id="1016" r:id="rId51"/>
    <p:sldId id="1017" r:id="rId52"/>
    <p:sldId id="1018" r:id="rId53"/>
    <p:sldId id="1019" r:id="rId54"/>
    <p:sldId id="1020" r:id="rId55"/>
    <p:sldId id="1021" r:id="rId56"/>
    <p:sldId id="914" r:id="rId57"/>
    <p:sldId id="1022" r:id="rId58"/>
    <p:sldId id="1023" r:id="rId59"/>
    <p:sldId id="1024" r:id="rId60"/>
    <p:sldId id="1025" r:id="rId61"/>
    <p:sldId id="1027" r:id="rId62"/>
    <p:sldId id="1026" r:id="rId63"/>
    <p:sldId id="1028" r:id="rId64"/>
    <p:sldId id="1029" r:id="rId65"/>
    <p:sldId id="1030" r:id="rId66"/>
    <p:sldId id="1031" r:id="rId67"/>
    <p:sldId id="1032" r:id="rId68"/>
    <p:sldId id="1033" r:id="rId69"/>
    <p:sldId id="1034" r:id="rId70"/>
    <p:sldId id="1035" r:id="rId71"/>
    <p:sldId id="1036" r:id="rId72"/>
    <p:sldId id="1037" r:id="rId73"/>
    <p:sldId id="1038" r:id="rId74"/>
    <p:sldId id="1039" r:id="rId75"/>
    <p:sldId id="976" r:id="rId76"/>
    <p:sldId id="883" r:id="rId77"/>
    <p:sldId id="946" r:id="rId78"/>
    <p:sldId id="947" r:id="rId79"/>
    <p:sldId id="948" r:id="rId80"/>
    <p:sldId id="1042" r:id="rId81"/>
    <p:sldId id="884" r:id="rId82"/>
    <p:sldId id="885" r:id="rId83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5F65"/>
    <a:srgbClr val="C0C0C4"/>
    <a:srgbClr val="678DC5"/>
    <a:srgbClr val="3E67A4"/>
    <a:srgbClr val="3E8DC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7352" autoAdjust="0"/>
    <p:restoredTop sz="65482" autoAdjust="0"/>
  </p:normalViewPr>
  <p:slideViewPr>
    <p:cSldViewPr snapToGrid="0">
      <p:cViewPr varScale="1">
        <p:scale>
          <a:sx n="83" d="100"/>
          <a:sy n="83" d="100"/>
        </p:scale>
        <p:origin x="-96" y="-6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  <p:sld r:id="rId39" collapse="1"/>
      <p:sld r:id="rId40" collapse="1"/>
      <p:sld r:id="rId41" collapse="1"/>
      <p:sld r:id="rId42" collapse="1"/>
      <p:sld r:id="rId43" collapse="1"/>
      <p:sld r:id="rId44" collapse="1"/>
      <p:sld r:id="rId45" collapse="1"/>
      <p:sld r:id="rId46" collapse="1"/>
      <p:sld r:id="rId47" collapse="1"/>
      <p:sld r:id="rId48" collapse="1"/>
      <p:sld r:id="rId49" collapse="1"/>
      <p:sld r:id="rId50" collapse="1"/>
      <p:sld r:id="rId51" collapse="1"/>
      <p:sld r:id="rId5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1748"/>
    </p:cViewPr>
  </p:sorterViewPr>
  <p:notesViewPr>
    <p:cSldViewPr snapToGrid="0">
      <p:cViewPr varScale="1">
        <p:scale>
          <a:sx n="84" d="100"/>
          <a:sy n="84" d="100"/>
        </p:scale>
        <p:origin x="-840" y="-78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commentAuthors" Target="commentAuthors.xml"/></Relationships>
</file>

<file path=ppt/_rels/viewProps.xml.rels><?xml version="1.0" encoding="UTF-8" standalone="yes"?>
<Relationships xmlns="http://schemas.openxmlformats.org/package/2006/relationships"><Relationship Id="rId13" Type="http://schemas.openxmlformats.org/officeDocument/2006/relationships/slide" Target="slides/slide36.xml"/><Relationship Id="rId18" Type="http://schemas.openxmlformats.org/officeDocument/2006/relationships/slide" Target="slides/slide41.xml"/><Relationship Id="rId26" Type="http://schemas.openxmlformats.org/officeDocument/2006/relationships/slide" Target="slides/slide51.xml"/><Relationship Id="rId39" Type="http://schemas.openxmlformats.org/officeDocument/2006/relationships/slide" Target="slides/slide65.xml"/><Relationship Id="rId3" Type="http://schemas.openxmlformats.org/officeDocument/2006/relationships/slide" Target="slides/slide26.xml"/><Relationship Id="rId21" Type="http://schemas.openxmlformats.org/officeDocument/2006/relationships/slide" Target="slides/slide46.xml"/><Relationship Id="rId34" Type="http://schemas.openxmlformats.org/officeDocument/2006/relationships/slide" Target="slides/slide60.xml"/><Relationship Id="rId42" Type="http://schemas.openxmlformats.org/officeDocument/2006/relationships/slide" Target="slides/slide68.xml"/><Relationship Id="rId47" Type="http://schemas.openxmlformats.org/officeDocument/2006/relationships/slide" Target="slides/slide73.xml"/><Relationship Id="rId50" Type="http://schemas.openxmlformats.org/officeDocument/2006/relationships/slide" Target="slides/slide77.xml"/><Relationship Id="rId7" Type="http://schemas.openxmlformats.org/officeDocument/2006/relationships/slide" Target="slides/slide30.xml"/><Relationship Id="rId12" Type="http://schemas.openxmlformats.org/officeDocument/2006/relationships/slide" Target="slides/slide35.xml"/><Relationship Id="rId17" Type="http://schemas.openxmlformats.org/officeDocument/2006/relationships/slide" Target="slides/slide40.xml"/><Relationship Id="rId25" Type="http://schemas.openxmlformats.org/officeDocument/2006/relationships/slide" Target="slides/slide50.xml"/><Relationship Id="rId33" Type="http://schemas.openxmlformats.org/officeDocument/2006/relationships/slide" Target="slides/slide59.xml"/><Relationship Id="rId38" Type="http://schemas.openxmlformats.org/officeDocument/2006/relationships/slide" Target="slides/slide64.xml"/><Relationship Id="rId46" Type="http://schemas.openxmlformats.org/officeDocument/2006/relationships/slide" Target="slides/slide72.xml"/><Relationship Id="rId2" Type="http://schemas.openxmlformats.org/officeDocument/2006/relationships/slide" Target="slides/slide23.xml"/><Relationship Id="rId16" Type="http://schemas.openxmlformats.org/officeDocument/2006/relationships/slide" Target="slides/slide39.xml"/><Relationship Id="rId20" Type="http://schemas.openxmlformats.org/officeDocument/2006/relationships/slide" Target="slides/slide44.xml"/><Relationship Id="rId29" Type="http://schemas.openxmlformats.org/officeDocument/2006/relationships/slide" Target="slides/slide54.xml"/><Relationship Id="rId41" Type="http://schemas.openxmlformats.org/officeDocument/2006/relationships/slide" Target="slides/slide67.xml"/><Relationship Id="rId1" Type="http://schemas.openxmlformats.org/officeDocument/2006/relationships/slide" Target="slides/slide22.xml"/><Relationship Id="rId6" Type="http://schemas.openxmlformats.org/officeDocument/2006/relationships/slide" Target="slides/slide29.xml"/><Relationship Id="rId11" Type="http://schemas.openxmlformats.org/officeDocument/2006/relationships/slide" Target="slides/slide34.xml"/><Relationship Id="rId24" Type="http://schemas.openxmlformats.org/officeDocument/2006/relationships/slide" Target="slides/slide49.xml"/><Relationship Id="rId32" Type="http://schemas.openxmlformats.org/officeDocument/2006/relationships/slide" Target="slides/slide58.xml"/><Relationship Id="rId37" Type="http://schemas.openxmlformats.org/officeDocument/2006/relationships/slide" Target="slides/slide63.xml"/><Relationship Id="rId40" Type="http://schemas.openxmlformats.org/officeDocument/2006/relationships/slide" Target="slides/slide66.xml"/><Relationship Id="rId45" Type="http://schemas.openxmlformats.org/officeDocument/2006/relationships/slide" Target="slides/slide71.xml"/><Relationship Id="rId5" Type="http://schemas.openxmlformats.org/officeDocument/2006/relationships/slide" Target="slides/slide28.xml"/><Relationship Id="rId15" Type="http://schemas.openxmlformats.org/officeDocument/2006/relationships/slide" Target="slides/slide38.xml"/><Relationship Id="rId23" Type="http://schemas.openxmlformats.org/officeDocument/2006/relationships/slide" Target="slides/slide48.xml"/><Relationship Id="rId28" Type="http://schemas.openxmlformats.org/officeDocument/2006/relationships/slide" Target="slides/slide53.xml"/><Relationship Id="rId36" Type="http://schemas.openxmlformats.org/officeDocument/2006/relationships/slide" Target="slides/slide62.xml"/><Relationship Id="rId49" Type="http://schemas.openxmlformats.org/officeDocument/2006/relationships/slide" Target="slides/slide76.xml"/><Relationship Id="rId10" Type="http://schemas.openxmlformats.org/officeDocument/2006/relationships/slide" Target="slides/slide33.xml"/><Relationship Id="rId19" Type="http://schemas.openxmlformats.org/officeDocument/2006/relationships/slide" Target="slides/slide42.xml"/><Relationship Id="rId31" Type="http://schemas.openxmlformats.org/officeDocument/2006/relationships/slide" Target="slides/slide57.xml"/><Relationship Id="rId44" Type="http://schemas.openxmlformats.org/officeDocument/2006/relationships/slide" Target="slides/slide70.xml"/><Relationship Id="rId52" Type="http://schemas.openxmlformats.org/officeDocument/2006/relationships/slide" Target="slides/slide79.xml"/><Relationship Id="rId4" Type="http://schemas.openxmlformats.org/officeDocument/2006/relationships/slide" Target="slides/slide27.xml"/><Relationship Id="rId9" Type="http://schemas.openxmlformats.org/officeDocument/2006/relationships/slide" Target="slides/slide32.xml"/><Relationship Id="rId14" Type="http://schemas.openxmlformats.org/officeDocument/2006/relationships/slide" Target="slides/slide37.xml"/><Relationship Id="rId22" Type="http://schemas.openxmlformats.org/officeDocument/2006/relationships/slide" Target="slides/slide47.xml"/><Relationship Id="rId27" Type="http://schemas.openxmlformats.org/officeDocument/2006/relationships/slide" Target="slides/slide52.xml"/><Relationship Id="rId30" Type="http://schemas.openxmlformats.org/officeDocument/2006/relationships/slide" Target="slides/slide56.xml"/><Relationship Id="rId35" Type="http://schemas.openxmlformats.org/officeDocument/2006/relationships/slide" Target="slides/slide61.xml"/><Relationship Id="rId43" Type="http://schemas.openxmlformats.org/officeDocument/2006/relationships/slide" Target="slides/slide69.xml"/><Relationship Id="rId48" Type="http://schemas.openxmlformats.org/officeDocument/2006/relationships/slide" Target="slides/slide75.xml"/><Relationship Id="rId8" Type="http://schemas.openxmlformats.org/officeDocument/2006/relationships/slide" Target="slides/slide31.xml"/><Relationship Id="rId51" Type="http://schemas.openxmlformats.org/officeDocument/2006/relationships/slide" Target="slides/slide7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1432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 err="1"/>
              <a:t>Presentation_ID.scr</a:t>
            </a:r>
            <a:endParaRPr lang="es-ES" sz="800" dirty="0"/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‹#›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400" dirty="0">
                <a:latin typeface="Arial" charset="0"/>
              </a:rPr>
              <a:t>Capítulo 1: Conceptos de routing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33972705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10</a:t>
            </a:fld>
            <a:endParaRPr lang="es-ES"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8676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11</a:t>
            </a:fld>
            <a:endParaRPr lang="es-ES"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3802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12</a:t>
            </a:fld>
            <a:endParaRPr lang="es-ES"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23177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5F7D0146-1035-4865-8A5B-0B1E8578604B}" type="slidenum">
              <a:rPr lang="en-US" sz="800" b="0">
                <a:ea typeface="ＭＳ Ｐゴシック" pitchFamily="34" charset="-128"/>
              </a:rPr>
              <a:pPr algn="r"/>
              <a:t>13</a:t>
            </a:fld>
            <a:endParaRPr lang="es-ES" sz="800" b="0">
              <a:ea typeface="ＭＳ Ｐゴシック" pitchFamily="34" charset="-128"/>
            </a:endParaRPr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52797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8CB16DC-A265-4634-B8FE-A98AE8199390}" type="slidenum">
              <a:rPr lang="en-US" smtClean="0"/>
              <a:pPr>
                <a:defRPr/>
              </a:pPr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389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16</a:t>
            </a:fld>
            <a:endParaRPr lang="es-ES"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238055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17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1: Routing dinámico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18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 smtClean="0"/>
              <a:t>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>
              <a:buFontTx/>
              <a:buNone/>
            </a:pPr>
            <a:r>
              <a:rPr lang="es-ES" b="0" dirty="0"/>
              <a:t>1.1.1.1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Características de una red</a:t>
            </a:r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24309623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19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 smtClean="0"/>
              <a:t>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1.1.1.2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¿Por qué elegir el routing?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1277264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C839C26-801B-42B6-A101-60F37FE2B0A8}" type="slidenum">
              <a:rPr lang="en-US" sz="800" b="0"/>
              <a:pPr algn="r"/>
              <a:t>2</a:t>
            </a:fld>
            <a:endParaRPr lang="es-ES" sz="800" b="0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01638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20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 smtClean="0"/>
              <a:t>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1.1.1.3 </a:t>
            </a:r>
            <a:r>
              <a:rPr lang="es-ES" dirty="0"/>
              <a:t>–</a:t>
            </a:r>
            <a:r>
              <a:rPr lang="es-ES" b="0" dirty="0" smtClean="0"/>
              <a:t> </a:t>
            </a:r>
            <a:r>
              <a:rPr lang="es-ES" b="0" dirty="0"/>
              <a:t>Los routers son computadoras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736674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21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 smtClean="0"/>
              <a:t>1.1.1.3 – </a:t>
            </a:r>
            <a:r>
              <a:rPr lang="es-ES" b="0" dirty="0"/>
              <a:t>Los routers son computadoras (continuación)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863276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 smtClean="0"/>
              <a:t>1.1.1.3 – </a:t>
            </a:r>
            <a:r>
              <a:rPr lang="es-ES" b="0" dirty="0"/>
              <a:t>Los routers son computadoras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8493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1.1.1.4 </a:t>
            </a: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interconectan redes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84445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24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1.1.1.5 Los routers eligen las mejores rutas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7099529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25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 smtClean="0"/>
              <a:t>1.1.1 – </a:t>
            </a:r>
            <a:r>
              <a:rPr lang="es-ES" b="0" baseline="0" dirty="0"/>
              <a:t>Funciones de un router</a:t>
            </a:r>
            <a:endParaRPr lang="es-ES" b="0" dirty="0"/>
          </a:p>
          <a:p>
            <a:pPr>
              <a:buFontTx/>
              <a:buNone/>
            </a:pPr>
            <a:r>
              <a:rPr lang="es-ES" b="0" dirty="0"/>
              <a:t>1.1.1.6 – Métodos de reenvío de paquetes</a:t>
            </a:r>
          </a:p>
        </p:txBody>
      </p:sp>
    </p:spTree>
    <p:extLst>
      <p:ext uri="{BB962C8B-B14F-4D97-AF65-F5344CB8AC3E}">
        <p14:creationId xmlns:p14="http://schemas.microsoft.com/office/powerpoint/2010/main" val="35327500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s-ES" dirty="0"/>
          </a:p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1.1.2.1 – </a:t>
            </a:r>
            <a:r>
              <a:rPr lang="es-ES" dirty="0">
                <a:latin typeface="Arial" charset="0"/>
              </a:rPr>
              <a:t>Conexión a una red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93950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1.1.2.2 – </a:t>
            </a:r>
            <a:r>
              <a:rPr lang="es-ES" dirty="0" err="1" smtClean="0"/>
              <a:t>Gateways</a:t>
            </a:r>
            <a:r>
              <a:rPr lang="es-ES" dirty="0" smtClean="0"/>
              <a:t> predeterminados</a:t>
            </a:r>
          </a:p>
        </p:txBody>
      </p:sp>
    </p:spTree>
    <p:extLst>
      <p:ext uri="{BB962C8B-B14F-4D97-AF65-F5344CB8AC3E}">
        <p14:creationId xmlns:p14="http://schemas.microsoft.com/office/powerpoint/2010/main" val="20995800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1.1.2.3 – </a:t>
            </a:r>
            <a:r>
              <a:rPr lang="es-ES" dirty="0">
                <a:latin typeface="Arial" charset="0"/>
              </a:rPr>
              <a:t>Documentar la asignación de direcciones de red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666384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43115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1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897EDCD-494B-463B-94F5-50E6B57D71C3}" type="slidenum">
              <a:rPr lang="en-US" smtClean="0"/>
              <a:pPr>
                <a:defRPr/>
              </a:pPr>
              <a:t>3</a:t>
            </a:fld>
            <a:endParaRPr lang="es-ES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 algn="l" defTabSz="814388">
              <a:lnSpc>
                <a:spcPct val="90000"/>
              </a:lnSpc>
              <a:buNone/>
              <a:defRPr/>
            </a:pPr>
            <a:r>
              <a:rPr lang="es-ES" sz="800" b="0" kern="0" dirty="0">
                <a:solidFill>
                  <a:schemeClr val="bg1"/>
                </a:solidFill>
                <a:latin typeface="Arial" charset="0"/>
              </a:rPr>
              <a:t>Guía de planificación de Routing and Switching Essentials</a:t>
            </a:r>
          </a:p>
          <a:p>
            <a:pPr marL="0" indent="0" algn="l" defTabSz="814388">
              <a:lnSpc>
                <a:spcPct val="90000"/>
              </a:lnSpc>
              <a:buNone/>
              <a:defRPr/>
            </a:pPr>
            <a:r>
              <a:rPr lang="es-ES" b="0" dirty="0">
                <a:solidFill>
                  <a:schemeClr val="bg1"/>
                </a:solidFill>
                <a:latin typeface="Arial" pitchFamily="34" charset="0"/>
              </a:rPr>
              <a:t>Capítulo 1: Conceptos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18852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589352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1.1.2.4 – </a:t>
            </a:r>
            <a:r>
              <a:rPr lang="es-ES" dirty="0">
                <a:latin typeface="Arial" charset="0"/>
              </a:rPr>
              <a:t>Habilitar IP en un host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580480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1.1.2.5 – </a:t>
            </a:r>
            <a:r>
              <a:rPr lang="es-ES" dirty="0">
                <a:latin typeface="Arial" charset="0"/>
              </a:rPr>
              <a:t>Indicadores LED de los dispositivos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021748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1.1.2.6 – </a:t>
            </a:r>
            <a:r>
              <a:rPr lang="es-ES" b="0" dirty="0">
                <a:effectLst/>
              </a:rPr>
              <a:t>Acceso a la consola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47878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1.1.2 – Conectar dispositivos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1.1.2.7 – </a:t>
            </a:r>
            <a:r>
              <a:rPr lang="es-ES" dirty="0">
                <a:latin typeface="Arial" charset="0"/>
              </a:rPr>
              <a:t>Habilitar IP en un switch</a:t>
            </a:r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1.1.3.1 – </a:t>
            </a:r>
            <a:r>
              <a:rPr lang="es-ES" dirty="0">
                <a:latin typeface="Arial" charset="0"/>
              </a:rPr>
              <a:t>Configurar los parámetros básicos de un router 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799587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1.1.3.2 – 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IPv4</a:t>
            </a:r>
          </a:p>
        </p:txBody>
      </p:sp>
    </p:spTree>
    <p:extLst>
      <p:ext uri="{BB962C8B-B14F-4D97-AF65-F5344CB8AC3E}">
        <p14:creationId xmlns:p14="http://schemas.microsoft.com/office/powerpoint/2010/main" val="250675152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1.1.3.3 – 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1856147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1.1.3.3 – 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IPv6 (continuación)</a:t>
            </a:r>
          </a:p>
        </p:txBody>
      </p:sp>
    </p:spTree>
    <p:extLst>
      <p:ext uri="{BB962C8B-B14F-4D97-AF65-F5344CB8AC3E}">
        <p14:creationId xmlns:p14="http://schemas.microsoft.com/office/powerpoint/2010/main" val="26037369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1.1.3 – Funcionamiento del router</a:t>
            </a:r>
            <a:endParaRPr lang="es-ES" dirty="0">
              <a:latin typeface="Arial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1.1.3.4 – Configurar una interfaz de </a:t>
            </a:r>
            <a:r>
              <a:rPr lang="es-ES" dirty="0" err="1" smtClean="0"/>
              <a:t>loopback</a:t>
            </a:r>
            <a:r>
              <a:rPr lang="es-ES" dirty="0" smtClean="0"/>
              <a:t> IPv4</a:t>
            </a:r>
          </a:p>
        </p:txBody>
      </p:sp>
    </p:spTree>
    <p:extLst>
      <p:ext uri="{BB962C8B-B14F-4D97-AF65-F5344CB8AC3E}">
        <p14:creationId xmlns:p14="http://schemas.microsoft.com/office/powerpoint/2010/main" val="768260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4</a:t>
            </a:fld>
            <a:endParaRPr lang="es-ES"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571199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1.1.4.1 – Verificar la configuración de la interfaz</a:t>
            </a:r>
          </a:p>
        </p:txBody>
      </p:sp>
    </p:spTree>
    <p:extLst>
      <p:ext uri="{BB962C8B-B14F-4D97-AF65-F5344CB8AC3E}">
        <p14:creationId xmlns:p14="http://schemas.microsoft.com/office/powerpoint/2010/main" val="231499828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1.1.4.1 – Verificar la configuración de la interfaz (continuación)</a:t>
            </a:r>
          </a:p>
        </p:txBody>
      </p:sp>
    </p:spTree>
    <p:extLst>
      <p:ext uri="{BB962C8B-B14F-4D97-AF65-F5344CB8AC3E}">
        <p14:creationId xmlns:p14="http://schemas.microsoft.com/office/powerpoint/2010/main" val="16224604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1.1.4.2 – Verificar la configuración de una interfaz IPv6</a:t>
            </a:r>
          </a:p>
        </p:txBody>
      </p:sp>
    </p:spTree>
    <p:extLst>
      <p:ext uri="{BB962C8B-B14F-4D97-AF65-F5344CB8AC3E}">
        <p14:creationId xmlns:p14="http://schemas.microsoft.com/office/powerpoint/2010/main" val="35701645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43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baseline="0" dirty="0" smtClean="0"/>
              <a:t>1.1.4.3 – </a:t>
            </a:r>
            <a:r>
              <a:rPr lang="es-ES" b="0" baseline="0" dirty="0"/>
              <a:t>Filtrar la salida del comando show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0771794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1.1 – </a:t>
            </a:r>
            <a:r>
              <a:rPr lang="es-ES" b="0" dirty="0"/>
              <a:t>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1.1.4 – Verificar la conectividad de redes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1.1.4.4 – Historial de comandos</a:t>
            </a:r>
          </a:p>
        </p:txBody>
      </p:sp>
    </p:spTree>
    <p:extLst>
      <p:ext uri="{BB962C8B-B14F-4D97-AF65-F5344CB8AC3E}">
        <p14:creationId xmlns:p14="http://schemas.microsoft.com/office/powerpoint/2010/main" val="69653592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45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  <a:endParaRPr lang="es-ES" b="0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1.2.1.1 – Función de </a:t>
            </a:r>
            <a:r>
              <a:rPr lang="es-ES" dirty="0" err="1" smtClean="0"/>
              <a:t>switching</a:t>
            </a:r>
            <a:r>
              <a:rPr lang="es-ES" dirty="0" smtClean="0"/>
              <a:t> de un </a:t>
            </a:r>
            <a:r>
              <a:rPr lang="es-ES" dirty="0" err="1" smtClean="0"/>
              <a:t>router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58495657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</a:p>
          <a:p>
            <a:pPr>
              <a:buFontTx/>
              <a:buNone/>
            </a:pPr>
            <a:r>
              <a:rPr lang="es-ES" dirty="0" smtClean="0"/>
              <a:t>1.2.1.2 – Enviar un paquete</a:t>
            </a:r>
          </a:p>
        </p:txBody>
      </p:sp>
    </p:spTree>
    <p:extLst>
      <p:ext uri="{BB962C8B-B14F-4D97-AF65-F5344CB8AC3E}">
        <p14:creationId xmlns:p14="http://schemas.microsoft.com/office/powerpoint/2010/main" val="32617999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</a:p>
          <a:p>
            <a:pPr>
              <a:buFontTx/>
              <a:buNone/>
            </a:pPr>
            <a:r>
              <a:rPr lang="es-ES" dirty="0" smtClean="0"/>
              <a:t>1.2.1.3 – Reenviar al siguiente salto</a:t>
            </a:r>
          </a:p>
        </p:txBody>
      </p:sp>
    </p:spTree>
    <p:extLst>
      <p:ext uri="{BB962C8B-B14F-4D97-AF65-F5344CB8AC3E}">
        <p14:creationId xmlns:p14="http://schemas.microsoft.com/office/powerpoint/2010/main" val="233217371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1.2.1.4 – </a:t>
            </a:r>
            <a:r>
              <a:rPr lang="es-ES" dirty="0" err="1" smtClean="0"/>
              <a:t>Routing</a:t>
            </a:r>
            <a:r>
              <a:rPr lang="es-ES" dirty="0" smtClean="0"/>
              <a:t> de paquetes</a:t>
            </a:r>
          </a:p>
        </p:txBody>
      </p:sp>
    </p:spTree>
    <p:extLst>
      <p:ext uri="{BB962C8B-B14F-4D97-AF65-F5344CB8AC3E}">
        <p14:creationId xmlns:p14="http://schemas.microsoft.com/office/powerpoint/2010/main" val="724015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5</a:t>
            </a:fld>
            <a:endParaRPr lang="es-ES"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5155110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1.2.1 – Switching de paquetes entre redes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1.2.1.5 – Llegar al destino</a:t>
            </a:r>
          </a:p>
        </p:txBody>
      </p:sp>
    </p:spTree>
    <p:extLst>
      <p:ext uri="{BB962C8B-B14F-4D97-AF65-F5344CB8AC3E}">
        <p14:creationId xmlns:p14="http://schemas.microsoft.com/office/powerpoint/2010/main" val="41425034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1.2.2.1 – Decisiones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36476179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1.2.2.2 – La mejor ruta</a:t>
            </a:r>
          </a:p>
        </p:txBody>
      </p:sp>
    </p:spTree>
    <p:extLst>
      <p:ext uri="{BB962C8B-B14F-4D97-AF65-F5344CB8AC3E}">
        <p14:creationId xmlns:p14="http://schemas.microsoft.com/office/powerpoint/2010/main" val="102213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1.2.2.3 – </a:t>
            </a:r>
            <a:r>
              <a:rPr lang="es-ES" dirty="0">
                <a:latin typeface="Arial" charset="0"/>
              </a:rPr>
              <a:t>Equilibrio de carga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98529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 smtClean="0"/>
              <a:t>1.2 – </a:t>
            </a:r>
            <a:r>
              <a:rPr lang="es-ES" b="0" dirty="0"/>
              <a:t>Decisiones de routing</a:t>
            </a:r>
          </a:p>
          <a:p>
            <a:pPr>
              <a:buFontTx/>
              <a:buNone/>
            </a:pPr>
            <a:r>
              <a:rPr lang="es-ES" b="0" baseline="0" dirty="0"/>
              <a:t>1.2.2 – Determinación de rutas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1.2.2.4 – Distancia administrativa</a:t>
            </a:r>
          </a:p>
        </p:txBody>
      </p:sp>
    </p:spTree>
    <p:extLst>
      <p:ext uri="{BB962C8B-B14F-4D97-AF65-F5344CB8AC3E}">
        <p14:creationId xmlns:p14="http://schemas.microsoft.com/office/powerpoint/2010/main" val="418503657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55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 – Analizar la tabla de </a:t>
            </a:r>
            <a:r>
              <a:rPr lang="es-ES" dirty="0" err="1" smtClean="0"/>
              <a:t>routing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1.3.1.1 – La tabla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177787636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 – Analizar la tabla de </a:t>
            </a:r>
            <a:r>
              <a:rPr lang="es-ES" dirty="0" err="1" smtClean="0"/>
              <a:t>routing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1.3.1.2 – Fuentes de la tabla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2216748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 – Analizar la tabla de </a:t>
            </a:r>
            <a:r>
              <a:rPr lang="es-ES" dirty="0" err="1" smtClean="0"/>
              <a:t>routing</a:t>
            </a:r>
            <a:endParaRPr lang="es-ES" dirty="0" smtClean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1.3.1.2 – Fuentes de la tabla de </a:t>
            </a:r>
            <a:r>
              <a:rPr lang="es-ES" dirty="0" err="1" smtClean="0"/>
              <a:t>routing</a:t>
            </a:r>
            <a:r>
              <a:rPr lang="es-ES" dirty="0" smtClean="0"/>
              <a:t> (continuación)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075459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 – Analizar la tabla de </a:t>
            </a:r>
            <a:r>
              <a:rPr lang="es-ES" dirty="0" err="1" smtClean="0"/>
              <a:t>routing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1.3.1.3 – Entradas de </a:t>
            </a:r>
            <a:r>
              <a:rPr lang="es-ES" dirty="0" err="1" smtClean="0"/>
              <a:t>routing</a:t>
            </a:r>
            <a:r>
              <a:rPr lang="es-ES" dirty="0" smtClean="0"/>
              <a:t> para redes remotas</a:t>
            </a:r>
          </a:p>
        </p:txBody>
      </p:sp>
    </p:spTree>
    <p:extLst>
      <p:ext uri="{BB962C8B-B14F-4D97-AF65-F5344CB8AC3E}">
        <p14:creationId xmlns:p14="http://schemas.microsoft.com/office/powerpoint/2010/main" val="3575180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0A313ED8-785B-4D16-9B17-4143385249B9}" type="slidenum">
              <a:rPr lang="en-US" sz="800" b="0"/>
              <a:pPr algn="r"/>
              <a:t>6</a:t>
            </a:fld>
            <a:endParaRPr lang="es-ES" sz="800" b="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08919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 – Rutas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1.3.2.1 – Interfaces conectadas directamente</a:t>
            </a:r>
          </a:p>
        </p:txBody>
      </p:sp>
    </p:spTree>
    <p:extLst>
      <p:ext uri="{BB962C8B-B14F-4D97-AF65-F5344CB8AC3E}">
        <p14:creationId xmlns:p14="http://schemas.microsoft.com/office/powerpoint/2010/main" val="20775041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 – Rutas conectadas directamente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1.3.2.2 – Entradas de la tabla de </a:t>
            </a:r>
            <a:r>
              <a:rPr lang="es-ES" dirty="0" err="1" smtClean="0"/>
              <a:t>routing</a:t>
            </a:r>
            <a:r>
              <a:rPr lang="es-ES" dirty="0" smtClean="0"/>
              <a:t> conectadas directamente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1276201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 – Rutas conectadas directamente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1.3.2.3 – Ejemplo de conexión directa</a:t>
            </a:r>
          </a:p>
        </p:txBody>
      </p:sp>
    </p:spTree>
    <p:extLst>
      <p:ext uri="{BB962C8B-B14F-4D97-AF65-F5344CB8AC3E}">
        <p14:creationId xmlns:p14="http://schemas.microsoft.com/office/powerpoint/2010/main" val="38287688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1.3.2 – Rutas conectadas directamente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1.3.2.4 – Ejemplo de IPv6 conectada directamente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77551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1.3.3.1 – Rutas estáticas</a:t>
            </a:r>
          </a:p>
        </p:txBody>
      </p:sp>
    </p:spTree>
    <p:extLst>
      <p:ext uri="{BB962C8B-B14F-4D97-AF65-F5344CB8AC3E}">
        <p14:creationId xmlns:p14="http://schemas.microsoft.com/office/powerpoint/2010/main" val="392924208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1.3.3.2 – Ejemplo de una ruta estática</a:t>
            </a:r>
          </a:p>
        </p:txBody>
      </p:sp>
    </p:spTree>
    <p:extLst>
      <p:ext uri="{BB962C8B-B14F-4D97-AF65-F5344CB8AC3E}">
        <p14:creationId xmlns:p14="http://schemas.microsoft.com/office/powerpoint/2010/main" val="30287229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1.3.3.2 – Ejemplo de una ruta estática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4480561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1.3.3.3 – Ejemplos de rutas IPv6 estáticas</a:t>
            </a:r>
          </a:p>
        </p:txBody>
      </p:sp>
    </p:spTree>
    <p:extLst>
      <p:ext uri="{BB962C8B-B14F-4D97-AF65-F5344CB8AC3E}">
        <p14:creationId xmlns:p14="http://schemas.microsoft.com/office/powerpoint/2010/main" val="329801837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1.3.3 – Rutas obtenidas en forma estática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1.3.3.3 – Ejemplos de rutas IPv6 estáticas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3420363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1.3.4.1 –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</p:txBody>
      </p:sp>
    </p:spTree>
    <p:extLst>
      <p:ext uri="{BB962C8B-B14F-4D97-AF65-F5344CB8AC3E}">
        <p14:creationId xmlns:p14="http://schemas.microsoft.com/office/powerpoint/2010/main" val="2040471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7" tIns="0" rIns="18817" bIns="0" anchor="b"/>
          <a:lstStyle>
            <a:lvl1pPr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1700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17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ACE20BE7-F2F3-4E26-9454-50B18F790A4E}" type="slidenum">
              <a:rPr lang="en-US" sz="800" b="0">
                <a:ea typeface="ＭＳ Ｐゴシック" pitchFamily="34" charset="-128"/>
              </a:rPr>
              <a:pPr algn="r"/>
              <a:t>7</a:t>
            </a:fld>
            <a:endParaRPr lang="es-ES" sz="800" b="0">
              <a:ea typeface="ＭＳ Ｐゴシック" pitchFamily="34" charset="-128"/>
            </a:endParaRPr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844004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1.3.4.2 – Protocolos de </a:t>
            </a:r>
            <a:r>
              <a:rPr lang="es-ES" dirty="0" err="1" smtClean="0"/>
              <a:t>routing</a:t>
            </a:r>
            <a:r>
              <a:rPr lang="es-ES" dirty="0" smtClean="0"/>
              <a:t> IPv4 </a:t>
            </a:r>
          </a:p>
        </p:txBody>
      </p:sp>
    </p:spTree>
    <p:extLst>
      <p:ext uri="{BB962C8B-B14F-4D97-AF65-F5344CB8AC3E}">
        <p14:creationId xmlns:p14="http://schemas.microsoft.com/office/powerpoint/2010/main" val="76232428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1.3.4.3 – Ejemplos de </a:t>
            </a:r>
            <a:r>
              <a:rPr lang="es-ES" dirty="0" err="1" smtClean="0"/>
              <a:t>routing</a:t>
            </a:r>
            <a:r>
              <a:rPr lang="es-ES" dirty="0" smtClean="0"/>
              <a:t> dinámico IPv4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094450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 IPv6</a:t>
            </a:r>
          </a:p>
        </p:txBody>
      </p:sp>
    </p:spTree>
    <p:extLst>
      <p:ext uri="{BB962C8B-B14F-4D97-AF65-F5344CB8AC3E}">
        <p14:creationId xmlns:p14="http://schemas.microsoft.com/office/powerpoint/2010/main" val="345879425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 – Funcionamiento del </a:t>
            </a:r>
            <a:r>
              <a:rPr lang="es-ES" dirty="0" err="1" smtClean="0"/>
              <a:t>router</a:t>
            </a:r>
            <a:endParaRPr lang="es-E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 smtClean="0"/>
              <a:t>1.3.4 – Protocolos de </a:t>
            </a: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 smtClean="0"/>
              <a:t>1.3.4.5 – Ejemplos de </a:t>
            </a:r>
            <a:r>
              <a:rPr lang="es-ES" dirty="0" err="1" smtClean="0"/>
              <a:t>routing</a:t>
            </a:r>
            <a:r>
              <a:rPr lang="es-ES" dirty="0" smtClean="0"/>
              <a:t> dinámico IPv6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107912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74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GB" b="0" dirty="0"/>
          </a:p>
        </p:txBody>
      </p:sp>
    </p:spTree>
    <p:extLst>
      <p:ext uri="{BB962C8B-B14F-4D97-AF65-F5344CB8AC3E}">
        <p14:creationId xmlns:p14="http://schemas.microsoft.com/office/powerpoint/2010/main" val="288255589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 smtClean="0">
                <a:solidFill>
                  <a:schemeClr val="tx1"/>
                </a:solidFill>
                <a:latin typeface="Arial" charset="0"/>
              </a:rPr>
              <a:t>1.4 – </a:t>
            </a:r>
            <a:r>
              <a:rPr lang="es-ES" dirty="0">
                <a:latin typeface="Arial" charset="0"/>
              </a:rPr>
              <a:t>Resumen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308289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76</a:t>
            </a:fld>
            <a:endParaRPr lang="es-E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Nuevos términos y comandos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8052415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77</a:t>
            </a:fld>
            <a:endParaRPr lang="es-E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Nuevos términos y comandos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175337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78</a:t>
            </a:fld>
            <a:endParaRPr lang="es-E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Nuevos términos y comandos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376164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6C92755B-29FD-8743-9094-C0E3A734D22E}" type="slidenum">
              <a:rPr lang="en-US" sz="800"/>
              <a:pPr/>
              <a:t>79</a:t>
            </a:fld>
            <a:endParaRPr lang="es-ES" sz="800"/>
          </a:p>
        </p:txBody>
      </p:sp>
      <p:sp>
        <p:nvSpPr>
          <p:cNvPr id="573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Nuevos términos y comandos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97546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8</a:t>
            </a:fld>
            <a:endParaRPr lang="es-ES"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6847150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4CE0E46-7F05-B940-8356-5580BE265E49}" type="slidenum">
              <a:rPr lang="en-US" smtClean="0"/>
              <a:pPr>
                <a:defRPr/>
              </a:pPr>
              <a:t>80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7136912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C3B40C-7774-46A0-8FD7-D0857136B166}" type="slidenum">
              <a:rPr lang="en-US" smtClean="0"/>
              <a:pPr>
                <a:defRPr/>
              </a:pPr>
              <a:t>81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809928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1"/>
          <p:cNvSpPr txBox="1">
            <a:spLocks noGrp="1"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>
            <a:lvl1pPr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defTabSz="903288" eaLnBrk="0" hangingPunct="0"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defTabSz="9032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r"/>
            <a:fld id="{7391C207-9349-46D5-9D89-8ADDA5014D1F}" type="slidenum">
              <a:rPr lang="en-US" sz="800" b="0"/>
              <a:pPr algn="r"/>
              <a:t>9</a:t>
            </a:fld>
            <a:endParaRPr lang="es-ES" sz="800" b="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3137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-zvihHxrfzM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://www.cisco.com/en/US/docs/routers/access/1900/software/configuration/guide/routconf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etacad.com/group/communities/community-hom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www.netacad.com/group/communities/ccna-blog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tmp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1624384" y="800403"/>
            <a:ext cx="6788150" cy="1008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0" indent="0" algn="l" defTabSz="814388" rtl="0" eaLnBrk="0" fontAlgn="base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pitchFamily="2" charset="2"/>
              <a:buNone/>
              <a:defRPr sz="2000" b="1">
                <a:solidFill>
                  <a:schemeClr val="bg2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hangingPunct="1">
              <a:buFont typeface="Wingdings" charset="0"/>
              <a:buNone/>
            </a:pPr>
            <a:endParaRPr lang="en-US" kern="0">
              <a:latin typeface="Arial" charset="0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671763"/>
            <a:ext cx="4048199" cy="830262"/>
          </a:xfrm>
        </p:spPr>
        <p:txBody>
          <a:bodyPr/>
          <a:lstStyle/>
          <a:p>
            <a:pPr eaLnBrk="1" hangingPunct="1"/>
            <a:r>
              <a:rPr lang="en-US" sz="2400" dirty="0" err="1" smtClean="0">
                <a:latin typeface="Arial" charset="0"/>
              </a:rPr>
              <a:t>Materiales</a:t>
            </a:r>
            <a:r>
              <a:rPr lang="en-US" sz="2400" dirty="0" smtClean="0">
                <a:latin typeface="Arial" charset="0"/>
              </a:rPr>
              <a:t> </a:t>
            </a:r>
            <a:r>
              <a:rPr lang="en-US" sz="2400" dirty="0" err="1" smtClean="0">
                <a:latin typeface="Arial" charset="0"/>
              </a:rPr>
              <a:t>para</a:t>
            </a:r>
            <a:r>
              <a:rPr lang="en-US" sz="2400" dirty="0" smtClean="0">
                <a:latin typeface="Arial" charset="0"/>
              </a:rPr>
              <a:t> el instructor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400" dirty="0" err="1" smtClean="0">
                <a:latin typeface="Arial" charset="0"/>
              </a:rPr>
              <a:t>Capítulo</a:t>
            </a:r>
            <a:r>
              <a:rPr lang="en-US" sz="2400" dirty="0" smtClean="0">
                <a:latin typeface="Arial" charset="0"/>
              </a:rPr>
              <a:t> 1: </a:t>
            </a:r>
            <a:r>
              <a:rPr lang="en-US" sz="2400" dirty="0" err="1" smtClean="0">
                <a:latin typeface="Arial" charset="0"/>
              </a:rPr>
              <a:t>Conceptos</a:t>
            </a:r>
            <a:r>
              <a:rPr lang="en-US" sz="2400" dirty="0" smtClean="0">
                <a:latin typeface="Arial" charset="0"/>
              </a:rPr>
              <a:t> de routing</a:t>
            </a:r>
            <a:endParaRPr lang="en-U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150" y="4672012"/>
            <a:ext cx="4271483" cy="1061813"/>
          </a:xfrm>
        </p:spPr>
        <p:txBody>
          <a:bodyPr>
            <a:noAutofit/>
          </a:bodyPr>
          <a:lstStyle/>
          <a:p>
            <a:pPr eaLnBrk="1" hangingPunct="1"/>
            <a:r>
              <a:rPr lang="en-US" dirty="0" smtClean="0">
                <a:latin typeface="Arial" charset="0"/>
              </a:rPr>
              <a:t>CCNA Routing and Switching</a:t>
            </a:r>
          </a:p>
          <a:p>
            <a:pPr eaLnBrk="1" hangingPunct="1"/>
            <a:r>
              <a:rPr lang="en-US" dirty="0" smtClean="0">
                <a:latin typeface="Arial" charset="0"/>
              </a:rPr>
              <a:t>Routing and Switching </a:t>
            </a:r>
            <a:br>
              <a:rPr lang="en-US" dirty="0" smtClean="0">
                <a:latin typeface="Arial" charset="0"/>
              </a:rPr>
            </a:br>
            <a:r>
              <a:rPr lang="en-US" dirty="0" smtClean="0">
                <a:latin typeface="Arial" charset="0"/>
              </a:rPr>
              <a:t>Essentials 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26465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3"/>
          <p:cNvSpPr txBox="1">
            <a:spLocks noChangeArrowheads="1"/>
          </p:cNvSpPr>
          <p:nvPr/>
        </p:nvSpPr>
        <p:spPr bwMode="auto">
          <a:xfrm>
            <a:off x="446400" y="349200"/>
            <a:ext cx="8573426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 anchor="b"/>
          <a:lstStyle/>
          <a:p>
            <a:pPr algn="l" defTabSz="814388">
              <a:lnSpc>
                <a:spcPct val="90000"/>
              </a:lnSpc>
              <a:defRPr/>
            </a:pPr>
            <a:r>
              <a:rPr lang="es-ES" sz="3200" b="1" kern="0" dirty="0">
                <a:solidFill>
                  <a:srgbClr val="708CA1"/>
                </a:solidFill>
                <a:latin typeface="+mj-lt"/>
              </a:rPr>
              <a:t>Capítulo 1: Prácticas recomendadas (cont.)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228600" y="1342800"/>
            <a:ext cx="8577072" cy="4965192"/>
          </a:xfrm>
          <a:prstGeom prst="rect">
            <a:avLst/>
          </a:prstGeom>
        </p:spPr>
        <p:txBody>
          <a:bodyPr/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19063" indent="0" eaLnBrk="1" hangingPunct="1">
              <a:lnSpc>
                <a:spcPct val="90000"/>
              </a:lnSpc>
              <a:spcBef>
                <a:spcPct val="30000"/>
              </a:spcBef>
              <a:buNone/>
            </a:pPr>
            <a:r>
              <a:rPr lang="es-ES" sz="1800" dirty="0"/>
              <a:t>Sección 1.1 (continuación)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Asegúrese de que los estudiantes comprendan con claridad el papel que los routers desempeñan en una red: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s-ES" sz="1400" dirty="0"/>
              <a:t> Determinación de la mejor ruta para los paquetes 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s-ES" sz="1400" dirty="0"/>
              <a:t> Reenvío de paquetes a su destino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s-ES" sz="1400" dirty="0"/>
              <a:t> Interconexión de redes</a:t>
            </a:r>
          </a:p>
          <a:p>
            <a:pPr marL="579438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Analice los tres mecanismos de reenvío de paquetes que utilizan los routers. Enfatice que Cisco Express Forwarding (CEF) es el método más reciente y preferido.</a:t>
            </a:r>
          </a:p>
          <a:p>
            <a:pPr marL="579438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Pregunte a los estudiantes qué direcciones se requieren para conectarse a una red. Y cómo se asignan. Dirección IP, máscara de subred o prefijo y gateway predeterminado.</a:t>
            </a:r>
          </a:p>
          <a:p>
            <a:pPr marL="579438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Revise la configuración básica de un router y los comandos para verificar la configuración.</a:t>
            </a:r>
          </a:p>
          <a:p>
            <a:pPr marL="579438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El comando show puede filtrarse por parámetros específicos para reducir la cantidad de salida agregando la barra vertical (|) después de show.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s-ES" sz="1400" dirty="0"/>
              <a:t>Show ip interface brief | exclude unassigned</a:t>
            </a:r>
          </a:p>
          <a:p>
            <a:pPr marL="1257300" lvl="2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s-ES" sz="1400" dirty="0"/>
              <a:t>Show running config | section line vty</a:t>
            </a:r>
          </a:p>
          <a:p>
            <a:pPr indent="0" eaLnBrk="1" hangingPunct="1">
              <a:lnSpc>
                <a:spcPct val="90000"/>
              </a:lnSpc>
              <a:spcBef>
                <a:spcPct val="30000"/>
              </a:spcBef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292248415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3"/>
          <p:cNvSpPr txBox="1">
            <a:spLocks noChangeArrowheads="1"/>
          </p:cNvSpPr>
          <p:nvPr/>
        </p:nvSpPr>
        <p:spPr bwMode="auto">
          <a:xfrm>
            <a:off x="446400" y="349200"/>
            <a:ext cx="8615955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 anchor="b"/>
          <a:lstStyle/>
          <a:p>
            <a:pPr algn="l" defTabSz="814388">
              <a:lnSpc>
                <a:spcPct val="90000"/>
              </a:lnSpc>
              <a:defRPr/>
            </a:pPr>
            <a:r>
              <a:rPr lang="es-ES" sz="3200" b="1" kern="0" dirty="0">
                <a:solidFill>
                  <a:srgbClr val="708CA1"/>
                </a:solidFill>
                <a:latin typeface="+mj-lt"/>
              </a:rPr>
              <a:t>Capítulo 1: Prácticas recomendadas (cont.)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228600" y="1344168"/>
            <a:ext cx="8577072" cy="5184224"/>
          </a:xfrm>
          <a:prstGeom prst="rect">
            <a:avLst/>
          </a:prstGeom>
        </p:spPr>
        <p:txBody>
          <a:bodyPr/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19063" indent="0" eaLnBrk="1" hangingPunct="1">
              <a:lnSpc>
                <a:spcPct val="90000"/>
              </a:lnSpc>
              <a:spcBef>
                <a:spcPct val="30000"/>
              </a:spcBef>
              <a:buNone/>
            </a:pPr>
            <a:r>
              <a:rPr lang="es-ES" sz="1800" dirty="0"/>
              <a:t>Sección 1.2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Revise el encapsulamiento y desencapsulamiento de paquetes. Sugiera a los estudiantes que pongan a prueba sus conocimientos con la actividad 1.2.1.6.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Analice las métricas y de qué manera un protocolo de routing elige la mejor ruta en función del valor o de la métrica que usa para determinar la distancia para llegar a esa red. 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s-ES" sz="1400" dirty="0" smtClean="0"/>
              <a:t>Haga </a:t>
            </a:r>
            <a:r>
              <a:rPr lang="es-ES" sz="1400" dirty="0"/>
              <a:t>que los estudiantes evalúen diferentes rutas para llegar a un destino local; por ejemplo: por una autopista (más larga pero más rápida) o por caminos locales (más corta pero más lenta). Compare con las métricas de routing.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es-ES" sz="1800" dirty="0"/>
              <a:t>Los estudiantes deben estar muy familiarizados con las distancias administrativas predeterminadas.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  <a:buFont typeface="Wingdings" panose="05000000000000000000" pitchFamily="2" charset="2"/>
              <a:buChar char="§"/>
            </a:pPr>
            <a:r>
              <a:rPr lang="es-ES" sz="1800" dirty="0"/>
              <a:t>Describa las diferencias entre el routing estático y el dinámico, y las ventajas y desventajas de cada uno.</a:t>
            </a:r>
          </a:p>
          <a:p>
            <a:pPr marL="119063" indent="0" eaLnBrk="1" hangingPunct="1">
              <a:lnSpc>
                <a:spcPct val="90000"/>
              </a:lnSpc>
              <a:spcBef>
                <a:spcPct val="30000"/>
              </a:spcBef>
              <a:buNone/>
            </a:pPr>
            <a:r>
              <a:rPr lang="es-ES" sz="1800" dirty="0"/>
              <a:t>Sección 1.3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Enfatice la importancia de comprender la tabla de routing para verificar que las entradas de routing estén presentes y sean las correctas. Las tablas de routing contienen información importante que se utiliza para la solución de problemas</a:t>
            </a:r>
            <a:r>
              <a:rPr lang="es-ES" sz="1800" dirty="0" smtClean="0"/>
              <a:t>.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5535861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3"/>
          <p:cNvSpPr txBox="1">
            <a:spLocks noChangeArrowheads="1"/>
          </p:cNvSpPr>
          <p:nvPr/>
        </p:nvSpPr>
        <p:spPr bwMode="auto">
          <a:xfrm>
            <a:off x="446400" y="349200"/>
            <a:ext cx="8584057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 anchor="b"/>
          <a:lstStyle/>
          <a:p>
            <a:pPr algn="l" defTabSz="814388">
              <a:lnSpc>
                <a:spcPct val="90000"/>
              </a:lnSpc>
              <a:defRPr/>
            </a:pPr>
            <a:r>
              <a:rPr lang="es-ES" sz="3200" b="1" kern="0" dirty="0">
                <a:solidFill>
                  <a:srgbClr val="708CA1"/>
                </a:solidFill>
                <a:latin typeface="+mj-lt"/>
              </a:rPr>
              <a:t>Capítulo 1: Prácticas recomendadas (cont.)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228599" y="1344168"/>
            <a:ext cx="8660219" cy="4965192"/>
          </a:xfrm>
          <a:prstGeom prst="rect">
            <a:avLst/>
          </a:prstGeom>
        </p:spPr>
        <p:txBody>
          <a:bodyPr/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19063" indent="0" eaLnBrk="1" hangingPunct="1">
              <a:lnSpc>
                <a:spcPct val="90000"/>
              </a:lnSpc>
              <a:spcBef>
                <a:spcPct val="30000"/>
              </a:spcBef>
              <a:buNone/>
            </a:pPr>
            <a:r>
              <a:rPr lang="es-ES" sz="2000" dirty="0"/>
              <a:t>Sección 1.3 (continuación)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2000" dirty="0"/>
              <a:t>Proporcione a los estudiantes ejercicios prácticos adicionales sobre la interpretación de entradas en la tabla de routing.</a:t>
            </a:r>
            <a:r>
              <a:rPr lang="es-ES" dirty="0" smtClean="0"/>
              <a:t> </a:t>
            </a:r>
            <a:endParaRPr lang="es-ES" sz="2000" dirty="0"/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2000" dirty="0"/>
              <a:t>Demuestre y fomente el uso de la utilidad Verificador de sintaxis para practicar los comandos de la CLI.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2000" dirty="0"/>
              <a:t>Recomendación: Los estudiantes deberán tomar nota de los comandos, en especial de los </a:t>
            </a:r>
            <a:r>
              <a:rPr lang="es-ES" sz="2000" dirty="0" smtClean="0"/>
              <a:t>"comandos</a:t>
            </a:r>
            <a:r>
              <a:rPr lang="es-ES" sz="2000" dirty="0"/>
              <a:t> </a:t>
            </a:r>
            <a:r>
              <a:rPr lang="es-ES" sz="2000" dirty="0" smtClean="0"/>
              <a:t>show", </a:t>
            </a:r>
            <a:r>
              <a:rPr lang="es-ES" sz="2000" dirty="0"/>
              <a:t>y de los resultados.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2000" dirty="0"/>
              <a:t>Recursos de la CLI: comandos básicos de la CLI del router 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dirty="0" smtClean="0"/>
              <a:t>	</a:t>
            </a:r>
            <a:r>
              <a:rPr lang="es-ES" sz="1600" dirty="0">
                <a:hlinkClick r:id="rId3"/>
              </a:rPr>
              <a:t>http://www.youtube.com/watch?v=-zvihHxrfzM</a:t>
            </a:r>
            <a:endParaRPr lang="es-ES" sz="1600" dirty="0"/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</a:pPr>
            <a:endParaRPr lang="es-ES" sz="1600" dirty="0"/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dirty="0" smtClean="0"/>
              <a:t>	</a:t>
            </a:r>
            <a:r>
              <a:rPr lang="es-ES" sz="1600" dirty="0">
                <a:hlinkClick r:id="rId4"/>
              </a:rPr>
              <a:t>http://www.cisco.com/en/US/docs/routers/access/1900/software/configuration/guide/routconf.html</a:t>
            </a:r>
            <a:endParaRPr lang="es-ES" sz="1600" dirty="0"/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</a:pPr>
            <a:endParaRPr lang="es-ES" sz="1600" dirty="0"/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16950129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446400" y="349200"/>
            <a:ext cx="8145462" cy="838200"/>
          </a:xfrm>
        </p:spPr>
        <p:txBody>
          <a:bodyPr/>
          <a:lstStyle/>
          <a:p>
            <a:pPr eaLnBrk="1" hangingPunct="1"/>
            <a:r>
              <a:rPr lang="es-ES" dirty="0" smtClean="0"/>
              <a:t>Capítulo 1: Ayuda adicional</a:t>
            </a:r>
          </a:p>
        </p:txBody>
      </p:sp>
      <p:sp>
        <p:nvSpPr>
          <p:cNvPr id="20483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395786" y="1260910"/>
            <a:ext cx="8200528" cy="3571875"/>
          </a:xfrm>
        </p:spPr>
        <p:txBody>
          <a:bodyPr/>
          <a:lstStyle/>
          <a:p>
            <a:pPr>
              <a:lnSpc>
                <a:spcPct val="85000"/>
              </a:lnSpc>
              <a:spcBef>
                <a:spcPct val="30000"/>
              </a:spcBef>
              <a:spcAft>
                <a:spcPts val="1200"/>
              </a:spcAft>
              <a:defRPr/>
            </a:pPr>
            <a:r>
              <a:rPr lang="es-ES" sz="2000" dirty="0"/>
              <a:t>Para obtener ayuda adicional sobre las estrategias de enseñanza, incluidos los planes de lección, las analogías para los conceptos difíciles y los temas de debate, visite la Comunidad CCNA en </a:t>
            </a:r>
            <a:r>
              <a:rPr lang="es-ES" sz="2000" dirty="0">
                <a:hlinkClick r:id="rId3"/>
              </a:rPr>
              <a:t>https://www.netacad.com/group/communities/community-home</a:t>
            </a:r>
            <a:r>
              <a:rPr lang="es-ES" dirty="0" smtClean="0"/>
              <a:t>.</a:t>
            </a:r>
            <a:endParaRPr lang="es-ES" sz="2000" dirty="0"/>
          </a:p>
          <a:p>
            <a:pPr>
              <a:lnSpc>
                <a:spcPct val="85000"/>
              </a:lnSpc>
              <a:spcBef>
                <a:spcPct val="30000"/>
              </a:spcBef>
              <a:spcAft>
                <a:spcPts val="1200"/>
              </a:spcAft>
              <a:defRPr/>
            </a:pPr>
            <a:r>
              <a:rPr lang="es-ES" sz="2000" dirty="0"/>
              <a:t>Prácticas recomendadas de todo el mundo para enseñar CCNA Routing and Switching. </a:t>
            </a:r>
            <a:r>
              <a:rPr lang="es-ES" sz="2000" dirty="0">
                <a:hlinkClick r:id="rId4"/>
              </a:rPr>
              <a:t>https://www.netacad.com/group/communities/ccna-blog</a:t>
            </a:r>
            <a:endParaRPr lang="es-ES" sz="2000" dirty="0"/>
          </a:p>
          <a:p>
            <a:pPr>
              <a:lnSpc>
                <a:spcPct val="85000"/>
              </a:lnSpc>
              <a:spcBef>
                <a:spcPct val="30000"/>
              </a:spcBef>
              <a:defRPr/>
            </a:pPr>
            <a:r>
              <a:rPr lang="es-ES" sz="2000" dirty="0"/>
              <a:t>Si tiene planes o recursos de lección que desee compartir, súbalos a la Comunidad CCNA, a fin de ayudar a otros instructores.</a:t>
            </a:r>
          </a:p>
          <a:p>
            <a:r>
              <a:rPr lang="es-ES" sz="2000" dirty="0"/>
              <a:t>Los estudiantes pueden inscribirse en </a:t>
            </a:r>
            <a:r>
              <a:rPr lang="es-ES" sz="2000" b="1" dirty="0"/>
              <a:t>Packet Tracer Know How 1: Packet Tracer 101 </a:t>
            </a:r>
            <a:r>
              <a:rPr lang="es-ES" sz="2000" dirty="0"/>
              <a:t>(autoinscripción)</a:t>
            </a:r>
          </a:p>
        </p:txBody>
      </p:sp>
    </p:spTree>
    <p:extLst>
      <p:ext uri="{BB962C8B-B14F-4D97-AF65-F5344CB8AC3E}">
        <p14:creationId xmlns:p14="http://schemas.microsoft.com/office/powerpoint/2010/main" val="14025893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70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 eaLnBrk="0" hangingPunct="0">
              <a:lnSpc>
                <a:spcPct val="90000"/>
              </a:lnSpc>
            </a:pPr>
            <a:endParaRPr lang="en-US" b="0"/>
          </a:p>
        </p:txBody>
      </p:sp>
      <p:pic>
        <p:nvPicPr>
          <p:cNvPr id="14339" name="Picture 100" descr="CNA_largo-onwhi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9297878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Capítulo 1: Conceptos de routing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 dirty="0" err="1" smtClean="0"/>
              <a:t>Routing</a:t>
            </a:r>
            <a:r>
              <a:rPr lang="es-ES" dirty="0" smtClean="0"/>
              <a:t> and </a:t>
            </a:r>
            <a:r>
              <a:rPr lang="es-ES" dirty="0" err="1" smtClean="0"/>
              <a:t>Switching</a:t>
            </a:r>
            <a:r>
              <a:rPr lang="es-ES" dirty="0" smtClean="0"/>
              <a:t>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350288"/>
            <a:ext cx="8145462" cy="838200"/>
          </a:xfrm>
        </p:spPr>
        <p:txBody>
          <a:bodyPr/>
          <a:lstStyle/>
          <a:p>
            <a:pPr eaLnBrk="1" hangingPunct="1"/>
            <a:r>
              <a:rPr lang="es-ES" smtClean="0"/>
              <a:t>Capítulo 1: Secciones y objetivos</a:t>
            </a:r>
          </a:p>
        </p:txBody>
      </p:sp>
      <p:sp>
        <p:nvSpPr>
          <p:cNvPr id="4099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758031" y="1312082"/>
            <a:ext cx="7940675" cy="5152218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1.1 Configuración inicial del router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Describir las funciones y las características principales de un router.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Configurar los parámetros básicos en un router para enrutar entre dos redes conectadas directamente, mediante la CLI.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Verificar la conectividad entre dos redes que están conectadas directamente a un router.</a:t>
            </a:r>
          </a:p>
          <a:p>
            <a:pPr marL="1588" indent="0">
              <a:buNone/>
            </a:pPr>
            <a:r>
              <a:rPr lang="es-ES" dirty="0"/>
              <a:t>1.2 Decisiones de routing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el proceso de encapsulamiento y desencapsulamiento que utilizan los routers para el switching de paquetes entre interfaces.</a:t>
            </a:r>
          </a:p>
          <a:p>
            <a:pPr marL="625475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 función de determinación de rutas de un router.</a:t>
            </a:r>
          </a:p>
          <a:p>
            <a:pPr marL="1588" indent="0">
              <a:buNone/>
            </a:pPr>
            <a:r>
              <a:rPr lang="es-ES" dirty="0"/>
              <a:t>1.3 Funcionamiento del router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las entradas de la tabla de routing de las redes conectadas directamente.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 forma en que un router crea una tabla de routing de redes conectadas directamente.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 forma en que un router crea una tabla de routing mediante rutas estáticas.</a:t>
            </a:r>
          </a:p>
          <a:p>
            <a:pPr marL="627063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 forma en que un router crea una tabla de routing mediante un protocolo de routing dinámico. </a:t>
            </a:r>
          </a:p>
        </p:txBody>
      </p:sp>
    </p:spTree>
    <p:extLst>
      <p:ext uri="{BB962C8B-B14F-4D97-AF65-F5344CB8AC3E}">
        <p14:creationId xmlns:p14="http://schemas.microsoft.com/office/powerpoint/2010/main" val="106571089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03200" y="2289174"/>
            <a:ext cx="3720214" cy="1660525"/>
          </a:xfrm>
        </p:spPr>
        <p:txBody>
          <a:bodyPr/>
          <a:lstStyle/>
          <a:p>
            <a:pPr eaLnBrk="1" hangingPunct="1"/>
            <a:r>
              <a:rPr lang="es-ES" sz="2400" dirty="0"/>
              <a:t>1.1 Configuración inicial del router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0252" y="396000"/>
            <a:ext cx="8145462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</a:t>
            </a:r>
            <a:r>
              <a:rPr lang="es-ES" sz="1800" dirty="0" err="1" smtClean="0"/>
              <a:t>router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dirty="0" smtClean="0"/>
              <a:t>Características de una red</a:t>
            </a:r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07034" y="1335314"/>
            <a:ext cx="6910044" cy="5278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1443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pPr eaLnBrk="1" hangingPunct="1"/>
            <a:r>
              <a:rPr lang="es-ES" sz="1800" dirty="0"/>
              <a:t>Funciones de un 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¿Por qué elegir el </a:t>
            </a:r>
            <a:r>
              <a:rPr lang="es-ES" dirty="0" err="1" smtClean="0"/>
              <a:t>routing</a:t>
            </a:r>
            <a:r>
              <a:rPr lang="es-ES" dirty="0" smtClean="0"/>
              <a:t>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5" y="1407886"/>
            <a:ext cx="7056848" cy="870857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El </a:t>
            </a:r>
            <a:r>
              <a:rPr lang="es-ES" dirty="0" err="1" smtClean="0"/>
              <a:t>router</a:t>
            </a:r>
            <a:r>
              <a:rPr lang="es-ES" dirty="0" smtClean="0"/>
              <a:t> es responsable del </a:t>
            </a:r>
            <a:r>
              <a:rPr lang="es-ES" dirty="0" err="1" smtClean="0"/>
              <a:t>routing</a:t>
            </a:r>
            <a:r>
              <a:rPr lang="es-ES" dirty="0" smtClean="0"/>
              <a:t> del tráfico entre redes.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038" y="2281210"/>
            <a:ext cx="5227093" cy="426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655638" y="609600"/>
            <a:ext cx="8145462" cy="838200"/>
          </a:xfrm>
        </p:spPr>
        <p:txBody>
          <a:bodyPr/>
          <a:lstStyle/>
          <a:p>
            <a:pPr eaLnBrk="1" hangingPunct="1"/>
            <a:r>
              <a:rPr lang="es-ES" dirty="0">
                <a:latin typeface="Arial" charset="0"/>
              </a:rPr>
              <a:t>Materiales del instructor: Guía de planificación del capítulo 1</a:t>
            </a:r>
            <a:endParaRPr lang="es-ES" dirty="0"/>
          </a:p>
        </p:txBody>
      </p:sp>
      <p:sp>
        <p:nvSpPr>
          <p:cNvPr id="4099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55638" y="1532586"/>
            <a:ext cx="8063060" cy="4539803"/>
          </a:xfrm>
        </p:spPr>
        <p:txBody>
          <a:bodyPr/>
          <a:lstStyle/>
          <a:p>
            <a:pPr marL="0" indent="0">
              <a:buNone/>
            </a:pPr>
            <a:r>
              <a:rPr lang="es-ES" dirty="0" smtClean="0"/>
              <a:t>Esta presentación en PowerPoint se divide en dos partes: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Guía de planificación para el instructor</a:t>
            </a:r>
          </a:p>
          <a:p>
            <a:pPr lvl="1">
              <a:buFont typeface="Wingdings" charset="2"/>
              <a:buChar char="§"/>
            </a:pPr>
            <a:r>
              <a:rPr lang="es-ES" sz="1600" dirty="0"/>
              <a:t>Información para ayudarlo a familiarizarse con el capítulo</a:t>
            </a:r>
          </a:p>
          <a:p>
            <a:pPr lvl="1">
              <a:buFont typeface="Wingdings" charset="2"/>
              <a:buChar char="§"/>
            </a:pPr>
            <a:r>
              <a:rPr lang="es-ES" sz="1600" dirty="0"/>
              <a:t>Ayuda a la enseñanza</a:t>
            </a:r>
          </a:p>
          <a:p>
            <a:pPr marL="457200" indent="-457200">
              <a:buFont typeface="+mj-lt"/>
              <a:buAutoNum type="arabicPeriod"/>
            </a:pPr>
            <a:r>
              <a:rPr lang="es-ES" sz="2000" dirty="0"/>
              <a:t>Presentación de la clase del instructor</a:t>
            </a:r>
          </a:p>
          <a:p>
            <a:pPr lvl="1">
              <a:buFont typeface="Wingdings" charset="2"/>
              <a:buChar char="§"/>
            </a:pPr>
            <a:r>
              <a:rPr lang="es-ES" sz="1600" dirty="0"/>
              <a:t>Diapositivas opcionales que puede utilizar en el aula</a:t>
            </a:r>
          </a:p>
          <a:p>
            <a:pPr lvl="1">
              <a:buFont typeface="Wingdings" charset="2"/>
              <a:buChar char="§"/>
            </a:pPr>
            <a:r>
              <a:rPr lang="es-ES" sz="1600" dirty="0"/>
              <a:t>Comienza en la diapositiva n.º 13</a:t>
            </a:r>
            <a:endParaRPr lang="es-ES" sz="1600" b="1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es-ES" sz="2000" dirty="0"/>
              <a:t>Nota: Elimine la Guía de planificación de esta presentación antes de compartirla con otras personas.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45761936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095" y="1349829"/>
            <a:ext cx="7602989" cy="3802742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son computadoras especializadas que tienen los siguientes componentes que se requieren para funcionar: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Unidad central de procesamiento (CPU)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Sistema operativo (OS): los routers utilizan IOS de Cisco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s-ES" sz="1600" dirty="0"/>
              <a:t>Memoria y almacenamiento (RAM, ROM, NVRAM, flash, disco duro)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3200" y="396000"/>
            <a:ext cx="8509000" cy="838200"/>
          </a:xfrm>
        </p:spPr>
        <p:txBody>
          <a:bodyPr/>
          <a:lstStyle/>
          <a:p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son computadoras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673" y="2979369"/>
            <a:ext cx="5691698" cy="357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04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620546"/>
            <a:ext cx="7365191" cy="8708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utilizan puertos y tarjetas de interfaz de red especializados para interconectarse a otras redes.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19868" y="396000"/>
            <a:ext cx="8817806" cy="854756"/>
          </a:xfrm>
        </p:spPr>
        <p:txBody>
          <a:bodyPr anchor="t"/>
          <a:lstStyle/>
          <a:p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son computadoras (continuación)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16353" y="2373262"/>
            <a:ext cx="4672666" cy="4258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21322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son computadoras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306" y="1701800"/>
            <a:ext cx="6683601" cy="48923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59000" y="1387868"/>
            <a:ext cx="443230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b="1" dirty="0"/>
              <a:t>Memoria del router</a:t>
            </a:r>
          </a:p>
        </p:txBody>
      </p:sp>
    </p:spTree>
    <p:extLst>
      <p:ext uri="{BB962C8B-B14F-4D97-AF65-F5344CB8AC3E}">
        <p14:creationId xmlns:p14="http://schemas.microsoft.com/office/powerpoint/2010/main" val="296094997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interconectan redes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6291" y="1445908"/>
            <a:ext cx="6497783" cy="4914461"/>
          </a:xfrm>
        </p:spPr>
      </p:pic>
    </p:spTree>
    <p:extLst>
      <p:ext uri="{BB962C8B-B14F-4D97-AF65-F5344CB8AC3E}">
        <p14:creationId xmlns:p14="http://schemas.microsoft.com/office/powerpoint/2010/main" val="94513282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lang="es-ES" sz="1800" dirty="0"/>
              <a:t/>
            </a:r>
            <a:br>
              <a:rPr lang="es-ES" sz="1800" dirty="0"/>
            </a:br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eligen las mejores rutas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5458" y="1437731"/>
            <a:ext cx="7940675" cy="3571875"/>
          </a:xfrm>
        </p:spPr>
        <p:txBody>
          <a:bodyPr/>
          <a:lstStyle/>
          <a:p>
            <a:r>
              <a:rPr lang="es-ES" sz="2000" dirty="0"/>
              <a:t>Los routers usan rutas estáticas y protocolos de routing dinámico para descubrir redes remotas y crear sus tablas de routing.</a:t>
            </a:r>
          </a:p>
          <a:p>
            <a:r>
              <a:rPr lang="es-ES" sz="2000" dirty="0"/>
              <a:t>Los routers utilizan tablas de routing para determinar la mejor ruta para enviar paquetes.</a:t>
            </a:r>
          </a:p>
          <a:p>
            <a:r>
              <a:rPr lang="es-ES" sz="2000" dirty="0"/>
              <a:t>Los routers encapsulan el paquete y lo reenvían a la interfaz indicada en la tabla de routing.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015" t="22099" r="42221" b="51234"/>
          <a:stretch/>
        </p:blipFill>
        <p:spPr>
          <a:xfrm>
            <a:off x="841233" y="3727576"/>
            <a:ext cx="74549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1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1194" y="1392072"/>
            <a:ext cx="3848034" cy="4970628"/>
          </a:xfrm>
        </p:spPr>
        <p:txBody>
          <a:bodyPr/>
          <a:lstStyle/>
          <a:p>
            <a:r>
              <a:rPr lang="es-ES" sz="2000" b="1" dirty="0"/>
              <a:t>Switching de procesos</a:t>
            </a:r>
            <a:r>
              <a:rPr lang="es-ES" sz="2000" dirty="0"/>
              <a:t>: es un mecanismo de reenvío de paquetes más antiguo que todavía está disponible para routers Cisco.</a:t>
            </a:r>
          </a:p>
          <a:p>
            <a:r>
              <a:rPr lang="es-ES" sz="2000" b="1" dirty="0"/>
              <a:t>Switching rápido</a:t>
            </a:r>
            <a:r>
              <a:rPr lang="es-ES" sz="2000" dirty="0"/>
              <a:t>: es un mecanismo común de reenvío de paquetes que usa una memoria caché de switching rápido para almacenar la información de siguiente salto.</a:t>
            </a:r>
            <a:r>
              <a:rPr lang="es-ES" dirty="0" smtClean="0"/>
              <a:t> </a:t>
            </a:r>
          </a:p>
          <a:p>
            <a:r>
              <a:rPr lang="es-ES" sz="2000" b="1" dirty="0"/>
              <a:t>Cisco Express Forwarding </a:t>
            </a:r>
            <a:r>
              <a:rPr lang="es-ES" sz="2000" b="1" dirty="0" smtClean="0"/>
              <a:t/>
            </a:r>
            <a:br>
              <a:rPr lang="es-ES" sz="2000" b="1" dirty="0" smtClean="0"/>
            </a:br>
            <a:r>
              <a:rPr lang="es-ES" sz="2000" b="1" dirty="0" smtClean="0"/>
              <a:t>(</a:t>
            </a:r>
            <a:r>
              <a:rPr lang="es-ES" sz="2000" b="1" dirty="0"/>
              <a:t>CEF)</a:t>
            </a:r>
            <a:r>
              <a:rPr lang="es-ES" sz="2000" dirty="0"/>
              <a:t>: es el mecanismo de reenvío de paquetes más reciente, más rápido y más utilizado de Cisco IOS</a:t>
            </a:r>
            <a:r>
              <a:rPr lang="es-ES" sz="2000" dirty="0" smtClean="0"/>
              <a:t>. </a:t>
            </a: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487201" cy="870489"/>
          </a:xfrm>
        </p:spPr>
        <p:txBody>
          <a:bodyPr/>
          <a:lstStyle/>
          <a:p>
            <a:r>
              <a:rPr lang="es-ES" sz="1800" dirty="0" smtClean="0"/>
              <a:t>Funciones de un </a:t>
            </a:r>
            <a:r>
              <a:rPr lang="es-ES" sz="1800" dirty="0" err="1" smtClean="0"/>
              <a:t>router</a:t>
            </a:r>
            <a:r>
              <a:rPr lang="es-ES" sz="1800" dirty="0"/>
              <a:t/>
            </a:r>
            <a:br>
              <a:rPr lang="es-ES" sz="1800" dirty="0"/>
            </a:br>
            <a:r>
              <a:rPr lang="es-ES" dirty="0" smtClean="0"/>
              <a:t>Métodos de reenvío de paquetes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67201" y="1498804"/>
            <a:ext cx="4673600" cy="4368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0805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Conexión a una red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2344" y="1410391"/>
            <a:ext cx="6145797" cy="518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33096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Gateways predeterminados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063" y="1734145"/>
            <a:ext cx="5397950" cy="3968155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93867" y="1542650"/>
            <a:ext cx="3370183" cy="4561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6538" lvl="0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r>
              <a:rPr lang="es-ES" sz="2000" kern="0" dirty="0" smtClean="0">
                <a:solidFill>
                  <a:srgbClr val="000000"/>
                </a:solidFill>
                <a:latin typeface="Arial"/>
              </a:rPr>
              <a:t>Para </a:t>
            </a:r>
            <a:r>
              <a:rPr lang="es-ES" sz="2000" kern="0" dirty="0">
                <a:solidFill>
                  <a:srgbClr val="000000"/>
                </a:solidFill>
                <a:latin typeface="Arial"/>
              </a:rPr>
              <a:t>habilitar el acceso a la red, los dispositivos deben estar configurados con la siguiente información de direcciones IP.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Dirección IP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 un host único en una red local.</a:t>
            </a:r>
            <a:r>
              <a:rPr lang="es-ES" sz="1600" dirty="0" smtClean="0"/>
              <a:t> 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Máscara de subred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 la subred de la red del host.</a:t>
            </a:r>
          </a:p>
          <a:p>
            <a:pPr marL="574675" lvl="1" indent="-212725" algn="l" defTabSz="814388">
              <a:lnSpc>
                <a:spcPct val="95000"/>
              </a:lnSpc>
              <a:spcBef>
                <a:spcPct val="35000"/>
              </a:spcBef>
              <a:buClr>
                <a:srgbClr val="708CA1"/>
              </a:buClr>
              <a:buFont typeface="Wingdings" pitchFamily="2" charset="2"/>
              <a:buChar char="§"/>
            </a:pPr>
            <a:r>
              <a:rPr lang="es-ES" sz="1600" b="1" kern="0" dirty="0">
                <a:solidFill>
                  <a:srgbClr val="000000"/>
                </a:solidFill>
                <a:latin typeface="Arial"/>
              </a:rPr>
              <a:t>Gateway predeterminado</a:t>
            </a:r>
            <a:r>
              <a:rPr lang="es-ES" sz="1600" kern="0" dirty="0">
                <a:solidFill>
                  <a:srgbClr val="000000"/>
                </a:solidFill>
                <a:latin typeface="Arial"/>
              </a:rPr>
              <a:t>: identifica al router al que se envía un paquete cuando el destino no está en la misma subred de la red local.</a:t>
            </a:r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48669683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641788" cy="838200"/>
          </a:xfrm>
        </p:spPr>
        <p:txBody>
          <a:bodyPr anchor="t"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Documentar la asignación de direcciones de red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689792"/>
            <a:ext cx="8752915" cy="5093780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La documentación de la red debe incluir, por lo menos, los siguientes elementos en un diagrama de topología y una tabla de asignación de direcciones:</a:t>
            </a:r>
          </a:p>
          <a:p>
            <a:r>
              <a:rPr lang="es-ES" sz="1800" dirty="0"/>
              <a:t>Nombres de los 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dispositivos</a:t>
            </a:r>
            <a:endParaRPr lang="es-ES" sz="1800" dirty="0"/>
          </a:p>
          <a:p>
            <a:r>
              <a:rPr lang="es-ES" sz="1800" dirty="0"/>
              <a:t>Interfaces </a:t>
            </a:r>
          </a:p>
          <a:p>
            <a:r>
              <a:rPr lang="es-ES" sz="1800" dirty="0"/>
              <a:t>Direcciones IP </a:t>
            </a:r>
            <a:r>
              <a:rPr lang="es-ES" sz="1800" dirty="0" smtClean="0"/>
              <a:t>y </a:t>
            </a:r>
            <a:br>
              <a:rPr lang="es-ES" sz="1800" dirty="0" smtClean="0"/>
            </a:br>
            <a:r>
              <a:rPr lang="es-ES" sz="1800" dirty="0" smtClean="0"/>
              <a:t>máscaras </a:t>
            </a:r>
            <a:r>
              <a:rPr lang="es-ES" sz="1800" dirty="0"/>
              <a:t>de 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subred</a:t>
            </a:r>
            <a:endParaRPr lang="es-ES" sz="1800" dirty="0"/>
          </a:p>
          <a:p>
            <a:r>
              <a:rPr lang="es-ES" sz="1800" dirty="0" err="1"/>
              <a:t>Gateways</a:t>
            </a:r>
            <a:r>
              <a:rPr lang="es-ES" sz="1800" dirty="0"/>
              <a:t> </a:t>
            </a:r>
            <a:r>
              <a:rPr lang="es-ES" sz="1800" dirty="0" smtClean="0"/>
              <a:t/>
            </a:r>
            <a:br>
              <a:rPr lang="es-ES" sz="1800" dirty="0" smtClean="0"/>
            </a:br>
            <a:r>
              <a:rPr lang="es-ES" sz="1800" dirty="0" smtClean="0"/>
              <a:t>predeterminados</a:t>
            </a:r>
            <a:endParaRPr lang="es-ES" sz="1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4081" y="2528105"/>
            <a:ext cx="6511943" cy="364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2443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Habilitar 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1" y="1232592"/>
            <a:ext cx="8558750" cy="5093780"/>
          </a:xfrm>
        </p:spPr>
        <p:txBody>
          <a:bodyPr/>
          <a:lstStyle/>
          <a:p>
            <a:pPr marL="0" indent="0">
              <a:buNone/>
            </a:pPr>
            <a:r>
              <a:rPr lang="es-ES" sz="2000" b="1" dirty="0"/>
              <a:t>Dirección IP asignada en forma estática</a:t>
            </a:r>
            <a:r>
              <a:rPr lang="es-ES" sz="2000" dirty="0"/>
              <a:t>: al host se le asigna manualmente una dirección IP, una máscara de subred y un gateway predeterminado. También se puede asignar la dirección IP de un servidor DNS.</a:t>
            </a:r>
          </a:p>
          <a:p>
            <a:pPr marL="800100" lvl="1" indent="-342900"/>
            <a:r>
              <a:rPr lang="es-ES" dirty="0" smtClean="0"/>
              <a:t>Se utiliza para identificar recursos de red específicos, como servidores de red e impresoras.</a:t>
            </a:r>
          </a:p>
          <a:p>
            <a:pPr marL="800100" lvl="1" indent="-342900"/>
            <a:r>
              <a:rPr lang="es-ES" dirty="0" smtClean="0"/>
              <a:t>Se puede utilizar en redes muy pequeñas con pocos hosts.</a:t>
            </a:r>
          </a:p>
          <a:p>
            <a:pPr marL="0" indent="0">
              <a:buNone/>
            </a:pPr>
            <a:endParaRPr lang="es-ES" sz="2000" b="1" dirty="0"/>
          </a:p>
          <a:p>
            <a:pPr marL="0" indent="0">
              <a:buNone/>
            </a:pPr>
            <a:r>
              <a:rPr lang="es-ES" sz="2000" b="1" dirty="0"/>
              <a:t>Dirección IP asignada en forma dinámica</a:t>
            </a:r>
            <a:r>
              <a:rPr lang="es-ES" sz="2000" dirty="0"/>
              <a:t>: un servidor asigna en forma dinámica la información de la dirección IP utilizando el protocolo de configuración dinámica de hosts (DHCP).</a:t>
            </a:r>
          </a:p>
          <a:p>
            <a:pPr marL="800100" lvl="1" indent="-342900"/>
            <a:r>
              <a:rPr lang="es-ES" dirty="0" smtClean="0"/>
              <a:t>La mayoría de los hosts obtienen la información de su dirección IP mediante DHCP.</a:t>
            </a:r>
          </a:p>
          <a:p>
            <a:pPr marL="800100" lvl="1" indent="-342900"/>
            <a:r>
              <a:rPr lang="es-ES" dirty="0" smtClean="0"/>
              <a:t>Los </a:t>
            </a:r>
            <a:r>
              <a:rPr lang="es-ES" dirty="0" err="1" smtClean="0"/>
              <a:t>routers</a:t>
            </a:r>
            <a:r>
              <a:rPr lang="es-ES" dirty="0" smtClean="0"/>
              <a:t> Cisco pueden proporcionar servicios DHCP.</a:t>
            </a:r>
          </a:p>
          <a:p>
            <a:pPr lvl="1"/>
            <a:endParaRPr lang="es-ES" sz="1600" dirty="0"/>
          </a:p>
        </p:txBody>
      </p:sp>
    </p:spTree>
    <p:extLst>
      <p:ext uri="{BB962C8B-B14F-4D97-AF65-F5344CB8AC3E}">
        <p14:creationId xmlns:p14="http://schemas.microsoft.com/office/powerpoint/2010/main" val="37356034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3"/>
          <p:cNvSpPr txBox="1">
            <a:spLocks noChangeArrowheads="1"/>
          </p:cNvSpPr>
          <p:nvPr/>
        </p:nvSpPr>
        <p:spPr bwMode="white">
          <a:xfrm>
            <a:off x="311149" y="2155592"/>
            <a:ext cx="3995038" cy="18382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 anchor="ctr"/>
          <a:lstStyle/>
          <a:p>
            <a:pPr algn="l" defTabSz="814388">
              <a:lnSpc>
                <a:spcPct val="90000"/>
              </a:lnSpc>
              <a:defRPr/>
            </a:pPr>
            <a:r>
              <a:rPr lang="es-ES" b="0" kern="0" dirty="0">
                <a:solidFill>
                  <a:schemeClr val="bg1"/>
                </a:solidFill>
                <a:latin typeface="+mj-lt"/>
              </a:rPr>
              <a:t>Routing and Switching Essentials </a:t>
            </a:r>
            <a:r>
              <a:rPr lang="es-ES" kern="0" dirty="0">
                <a:solidFill>
                  <a:schemeClr val="bg1"/>
                </a:solidFill>
                <a:latin typeface="+mj-lt"/>
              </a:rPr>
              <a:t>6.0 </a:t>
            </a:r>
          </a:p>
          <a:p>
            <a:pPr algn="l" defTabSz="814388">
              <a:lnSpc>
                <a:spcPct val="90000"/>
              </a:lnSpc>
              <a:defRPr/>
            </a:pPr>
            <a:r>
              <a:rPr lang="es-ES" kern="0" dirty="0" smtClean="0">
                <a:solidFill>
                  <a:schemeClr val="bg1"/>
                </a:solidFill>
                <a:latin typeface="+mj-lt"/>
              </a:rPr>
              <a:t>Guía </a:t>
            </a:r>
            <a:r>
              <a:rPr lang="es-ES" kern="0" dirty="0">
                <a:solidFill>
                  <a:schemeClr val="bg1"/>
                </a:solidFill>
                <a:latin typeface="+mj-lt"/>
              </a:rPr>
              <a:t>de </a:t>
            </a:r>
            <a:r>
              <a:rPr lang="es-ES" kern="0" dirty="0" smtClean="0">
                <a:solidFill>
                  <a:schemeClr val="bg1"/>
                </a:solidFill>
                <a:latin typeface="+mj-lt"/>
              </a:rPr>
              <a:t>planificación</a:t>
            </a:r>
            <a:endParaRPr lang="es-ES" kern="0" dirty="0">
              <a:solidFill>
                <a:schemeClr val="bg1"/>
              </a:solidFill>
              <a:latin typeface="+mj-lt"/>
            </a:endParaRPr>
          </a:p>
          <a:p>
            <a:pPr algn="l" defTabSz="814388">
              <a:lnSpc>
                <a:spcPct val="90000"/>
              </a:lnSpc>
              <a:defRPr/>
            </a:pPr>
            <a:r>
              <a:rPr lang="es-ES" b="0" dirty="0">
                <a:solidFill>
                  <a:schemeClr val="bg1"/>
                </a:solidFill>
                <a:latin typeface="Arial" pitchFamily="34" charset="0"/>
              </a:rPr>
              <a:t>Capítulo 1: Conceptos de routing</a:t>
            </a:r>
            <a:endParaRPr lang="es-ES" b="0" kern="0" dirty="0">
              <a:solidFill>
                <a:srgbClr val="00B0F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598134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latin typeface="Arial" charset="0"/>
              </a:rPr>
              <a:t>Habilitar </a:t>
            </a:r>
            <a:r>
              <a:rPr lang="es-ES" dirty="0">
                <a:latin typeface="Arial" charset="0"/>
              </a:rPr>
              <a:t>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86" y="1233337"/>
            <a:ext cx="5838719" cy="5052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56377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dirty="0" smtClean="0">
                <a:latin typeface="Arial" charset="0"/>
              </a:rPr>
              <a:t>Habilitar </a:t>
            </a:r>
            <a:r>
              <a:rPr lang="es-ES" dirty="0">
                <a:latin typeface="Arial" charset="0"/>
              </a:rPr>
              <a:t>IP en un host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718" y="1334575"/>
            <a:ext cx="6231081" cy="520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36604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Indicadores LED de los dispositivos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433" y="1270595"/>
            <a:ext cx="6247333" cy="53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8151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543" y="1389491"/>
            <a:ext cx="5975402" cy="5022718"/>
          </a:xfrm>
          <a:prstGeom prst="rect">
            <a:avLst/>
          </a:prstGeom>
        </p:spPr>
      </p:pic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73330" y="-48399"/>
            <a:ext cx="847066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Acceso a la consola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Acceso a la consola</a:t>
            </a:r>
          </a:p>
        </p:txBody>
      </p:sp>
    </p:spTree>
    <p:extLst>
      <p:ext uri="{BB962C8B-B14F-4D97-AF65-F5344CB8AC3E}">
        <p14:creationId xmlns:p14="http://schemas.microsoft.com/office/powerpoint/2010/main" val="2743526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Conectar dispositivos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Habilitar IP en un 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751908"/>
          </a:xfrm>
        </p:spPr>
        <p:txBody>
          <a:bodyPr/>
          <a:lstStyle/>
          <a:p>
            <a:r>
              <a:rPr lang="es-ES" sz="2000" dirty="0"/>
              <a:t>Los dispositivos de infraestructura de red requieren direcciones IP para habilitar la administración remota. </a:t>
            </a:r>
          </a:p>
          <a:p>
            <a:r>
              <a:rPr lang="es-ES" sz="2000" dirty="0"/>
              <a:t>En un switch, la dirección IP de administración se asigna en una interfaz virtual llamada interfaz virtual de switch (SVI</a:t>
            </a:r>
            <a:r>
              <a:rPr lang="es-ES" sz="2000" dirty="0" smtClean="0"/>
              <a:t>).</a:t>
            </a:r>
            <a:endParaRPr lang="es-ES" sz="2000" dirty="0"/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7" t="24793" r="43867" b="28222"/>
          <a:stretch/>
        </p:blipFill>
        <p:spPr>
          <a:xfrm>
            <a:off x="1524454" y="2781300"/>
            <a:ext cx="5879646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 anchor="t"/>
          <a:lstStyle/>
          <a:p>
            <a:pPr eaLnBrk="1" hangingPunct="1">
              <a:tabLst>
                <a:tab pos="2955925" algn="l"/>
              </a:tabLst>
            </a:pPr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Configurar los parámetros básicos de un router 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4516" y="1562792"/>
            <a:ext cx="4134222" cy="4342708"/>
          </a:xfrm>
        </p:spPr>
        <p:txBody>
          <a:bodyPr/>
          <a:lstStyle/>
          <a:p>
            <a:r>
              <a:rPr lang="es-ES" sz="2000" b="1" dirty="0"/>
              <a:t>Asignar un nombre al dispositivo:</a:t>
            </a:r>
            <a:r>
              <a:rPr lang="es-ES" sz="2000" dirty="0"/>
              <a:t> lo distingue de otros routers.</a:t>
            </a:r>
          </a:p>
          <a:p>
            <a:r>
              <a:rPr lang="es-ES" sz="2000" b="1" dirty="0"/>
              <a:t>Proteger el acceso administrativo: </a:t>
            </a:r>
            <a:r>
              <a:rPr lang="es-ES" sz="2000" dirty="0"/>
              <a:t>protege el acceso a los modos EXEC con privilegios y del usuario y el acceso a Telnet, además de cifrar contraseñas.</a:t>
            </a:r>
          </a:p>
          <a:p>
            <a:r>
              <a:rPr lang="es-ES" sz="2000" b="1" dirty="0"/>
              <a:t>Configurar un aviso:</a:t>
            </a:r>
            <a:r>
              <a:rPr lang="es-ES" sz="2000" dirty="0"/>
              <a:t> proporciona notificaciones legales de acceso no autorizado.</a:t>
            </a:r>
          </a:p>
          <a:p>
            <a:r>
              <a:rPr lang="es-ES" sz="2000" b="1" dirty="0"/>
              <a:t>Guardar la configuración</a:t>
            </a:r>
            <a:endParaRPr lang="es-ES" sz="1600" b="1" dirty="0"/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738" y="1564254"/>
            <a:ext cx="4617287" cy="412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9848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IPv4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038" y="1397692"/>
            <a:ext cx="3963785" cy="43046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Para que la interfaz de router esté disponible, debe cumplir con los siguientes requisitos:</a:t>
            </a:r>
          </a:p>
          <a:p>
            <a:r>
              <a:rPr lang="es-ES" sz="1600" dirty="0"/>
              <a:t>Debe estar configurada con una dirección y una máscara de subred.</a:t>
            </a:r>
          </a:p>
          <a:p>
            <a:r>
              <a:rPr lang="es-ES" sz="1600" dirty="0"/>
              <a:t>Debe activarse con el comando </a:t>
            </a:r>
            <a:r>
              <a:rPr lang="es-ES" sz="1600" b="1" dirty="0"/>
              <a:t>no shutdown</a:t>
            </a:r>
            <a:r>
              <a:rPr lang="es-ES" sz="1600" dirty="0"/>
              <a:t>. Las interfaces LAN y WAN no están activadas de manera predeterminada. </a:t>
            </a:r>
          </a:p>
          <a:p>
            <a:r>
              <a:rPr lang="es-ES" sz="1600" dirty="0"/>
              <a:t>Deben configurarse con el comando clock rate en el extremo del cable de serie rotulado como DCE. </a:t>
            </a:r>
          </a:p>
          <a:p>
            <a:pPr marL="0" indent="0">
              <a:buNone/>
            </a:pPr>
            <a:r>
              <a:rPr lang="es-ES" sz="1600" dirty="0"/>
              <a:t>Se puede incluir una descripción optativa.</a:t>
            </a:r>
          </a:p>
          <a:p>
            <a:endParaRPr lang="es-E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823" y="1398876"/>
            <a:ext cx="4759277" cy="430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0711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 eaLnBrk="1" hangingPunct="1"/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IPv6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05037" y="1359592"/>
            <a:ext cx="8760987" cy="24758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Configure la interfaz con una dirección IPv6 y una máscara de subred:</a:t>
            </a:r>
          </a:p>
          <a:p>
            <a:r>
              <a:rPr lang="es-ES" sz="1600" dirty="0"/>
              <a:t>Utilice el siguiente comando de configuración de interfaces: </a:t>
            </a:r>
            <a:r>
              <a:rPr lang="es-ES" sz="1600" b="1" dirty="0"/>
              <a:t>ipv6 address</a:t>
            </a:r>
            <a:r>
              <a:rPr lang="es-ES" sz="1600" dirty="0"/>
              <a:t> </a:t>
            </a:r>
            <a:r>
              <a:rPr lang="es-ES" sz="1600" i="1" dirty="0"/>
              <a:t>dirección-ipv6</a:t>
            </a:r>
            <a:r>
              <a:rPr lang="es-ES" sz="1600" dirty="0"/>
              <a:t>/</a:t>
            </a:r>
            <a:r>
              <a:rPr lang="es-ES" sz="1600" i="1" dirty="0"/>
              <a:t>longitud-ipv6 </a:t>
            </a:r>
            <a:r>
              <a:rPr lang="es-ES" sz="1600" dirty="0"/>
              <a:t>[link-local | eui-64].</a:t>
            </a:r>
          </a:p>
          <a:p>
            <a:r>
              <a:rPr lang="es-ES" sz="1600" dirty="0"/>
              <a:t>Actívela con el comando </a:t>
            </a:r>
            <a:r>
              <a:rPr lang="es-ES" sz="1600" b="1" dirty="0"/>
              <a:t>no shutdown</a:t>
            </a:r>
            <a:r>
              <a:rPr lang="es-ES" sz="1600" dirty="0"/>
              <a:t>.</a:t>
            </a:r>
          </a:p>
          <a:p>
            <a:endParaRPr lang="es-E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836" y="2859503"/>
            <a:ext cx="5059764" cy="345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642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 anchor="t"/>
          <a:lstStyle/>
          <a:p>
            <a:pPr eaLnBrk="1" hangingPunct="1"/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Configurar una interfaz de </a:t>
            </a:r>
            <a:r>
              <a:rPr lang="es-ES" dirty="0" err="1" smtClean="0"/>
              <a:t>router</a:t>
            </a:r>
            <a:r>
              <a:rPr lang="es-ES" dirty="0" smtClean="0"/>
              <a:t> IPv6 (continuación)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670396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/>
              <a:t>Las interfaces IPv6 pueden admitir más de una dirección</a:t>
            </a:r>
            <a:r>
              <a:rPr lang="es-ES" sz="1800" dirty="0"/>
              <a:t>:</a:t>
            </a:r>
          </a:p>
          <a:p>
            <a:r>
              <a:rPr lang="es-ES" sz="1800" dirty="0"/>
              <a:t>Configure una dirección de unidifusión global especificada:</a:t>
            </a:r>
            <a:r>
              <a:rPr lang="es-ES" sz="2000" dirty="0" smtClean="0"/>
              <a:t> </a:t>
            </a:r>
            <a:r>
              <a:rPr lang="es-ES" sz="1800" b="1" dirty="0"/>
              <a:t>ipv6address</a:t>
            </a:r>
            <a:r>
              <a:rPr lang="es-ES" sz="1800" i="1" dirty="0"/>
              <a:t> dirección-ipv6</a:t>
            </a:r>
            <a:r>
              <a:rPr lang="es-ES" sz="1800" dirty="0"/>
              <a:t> /</a:t>
            </a:r>
            <a:r>
              <a:rPr lang="es-ES" sz="1800" i="1" dirty="0"/>
              <a:t>longitud-ipv6</a:t>
            </a:r>
            <a:r>
              <a:rPr lang="es-ES" sz="2000" dirty="0" smtClean="0"/>
              <a:t> </a:t>
            </a:r>
          </a:p>
          <a:p>
            <a:r>
              <a:rPr lang="es-ES" sz="1800" dirty="0"/>
              <a:t>Configure una dirección IPv6 global con un identificador (ID) de interfaz en los 64 bits de orden bajo: </a:t>
            </a:r>
            <a:r>
              <a:rPr lang="es-ES" sz="1800" b="1" dirty="0"/>
              <a:t>ipv6address </a:t>
            </a:r>
            <a:r>
              <a:rPr lang="es-ES" sz="1800" i="1" dirty="0"/>
              <a:t>dirección-ipv6</a:t>
            </a:r>
            <a:r>
              <a:rPr lang="es-ES" sz="1800" dirty="0"/>
              <a:t> /</a:t>
            </a:r>
            <a:r>
              <a:rPr lang="es-ES" sz="1800" i="1" dirty="0"/>
              <a:t>longitud-ipv6 </a:t>
            </a:r>
            <a:r>
              <a:rPr lang="es-ES" sz="1800" dirty="0"/>
              <a:t>eui-64.</a:t>
            </a:r>
          </a:p>
          <a:p>
            <a:r>
              <a:rPr lang="es-ES" sz="1800" dirty="0"/>
              <a:t>Configure una dirección link-local: </a:t>
            </a:r>
            <a:r>
              <a:rPr lang="es-ES" sz="1800" b="1" dirty="0"/>
              <a:t>ipv6address</a:t>
            </a:r>
            <a:r>
              <a:rPr lang="es-ES" sz="2000" dirty="0" smtClean="0"/>
              <a:t> </a:t>
            </a:r>
            <a:r>
              <a:rPr lang="es-ES" sz="1800" i="1" dirty="0"/>
              <a:t>dirección-ipv6</a:t>
            </a:r>
            <a:r>
              <a:rPr lang="es-ES" sz="1800" dirty="0"/>
              <a:t> /</a:t>
            </a:r>
            <a:r>
              <a:rPr lang="es-ES" sz="1800" i="1" dirty="0"/>
              <a:t>longitud-ipv6 </a:t>
            </a:r>
            <a:r>
              <a:rPr lang="es-ES" sz="1800" dirty="0"/>
              <a:t>link-local.</a:t>
            </a:r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553" y="4170219"/>
            <a:ext cx="6447906" cy="232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3156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smtClean="0"/>
              <a:t>Configuración básica de un </a:t>
            </a:r>
            <a:r>
              <a:rPr lang="es-ES" sz="1800" dirty="0" err="1" smtClean="0"/>
              <a:t>router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Configurar una interfaz de </a:t>
            </a:r>
            <a:r>
              <a:rPr lang="es-ES" dirty="0" err="1" smtClean="0"/>
              <a:t>loopback</a:t>
            </a:r>
            <a:r>
              <a:rPr lang="es-ES" dirty="0" smtClean="0"/>
              <a:t> IPv4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2000" b="1" dirty="0"/>
              <a:t>Una interfaz de loopback es una interfaz lógica interna del router</a:t>
            </a:r>
            <a:r>
              <a:rPr lang="es-ES" sz="2000" dirty="0"/>
              <a:t>: </a:t>
            </a:r>
          </a:p>
          <a:p>
            <a:r>
              <a:rPr lang="es-ES" sz="1600" dirty="0"/>
              <a:t>No se asigna a un puerto físico; se la considera una interfaz de software que se coloca automáticamente en estado UP (activo).</a:t>
            </a:r>
          </a:p>
          <a:p>
            <a:r>
              <a:rPr lang="es-ES" sz="1600" dirty="0"/>
              <a:t>Una interfaz de loopback es útil para pruebas.</a:t>
            </a:r>
          </a:p>
          <a:p>
            <a:r>
              <a:rPr lang="es-ES" sz="1600" dirty="0"/>
              <a:t>Es importante en el proceso de routing de OSPF.</a:t>
            </a:r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200" y="3309132"/>
            <a:ext cx="4318000" cy="3375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23702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445863" y="350288"/>
            <a:ext cx="8218757" cy="838200"/>
          </a:xfrm>
        </p:spPr>
        <p:txBody>
          <a:bodyPr/>
          <a:lstStyle/>
          <a:p>
            <a:pPr eaLnBrk="1" hangingPunct="1"/>
            <a:r>
              <a:rPr lang="es-ES" dirty="0" smtClean="0"/>
              <a:t>Capítulo 1: Actividades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445863" y="1222600"/>
            <a:ext cx="8060269" cy="372982"/>
          </a:xfrm>
        </p:spPr>
        <p:txBody>
          <a:bodyPr/>
          <a:lstStyle/>
          <a:p>
            <a:pPr marL="0" indent="0" eaLnBrk="1" hangingPunct="1">
              <a:spcBef>
                <a:spcPct val="30000"/>
              </a:spcBef>
              <a:buNone/>
            </a:pPr>
            <a:r>
              <a:rPr lang="es-ES" sz="2000" dirty="0"/>
              <a:t>¿Qué actividades se relacionan con este capítulo?</a:t>
            </a:r>
            <a:endParaRPr lang="es-ES" sz="2000" dirty="0">
              <a:solidFill>
                <a:srgbClr val="00B0F0"/>
              </a:solidFill>
            </a:endParaRPr>
          </a:p>
          <a:p>
            <a:pPr marL="0" indent="0" eaLnBrk="1" hangingPunct="1">
              <a:spcBef>
                <a:spcPct val="30000"/>
              </a:spcBef>
              <a:buNone/>
            </a:pPr>
            <a:endParaRPr lang="es-ES" sz="2000" dirty="0"/>
          </a:p>
          <a:p>
            <a:pPr marL="119063" indent="0" eaLnBrk="1" hangingPunct="1">
              <a:spcBef>
                <a:spcPct val="30000"/>
              </a:spcBef>
              <a:buNone/>
            </a:pPr>
            <a:endParaRPr lang="es-ES" sz="2000" dirty="0"/>
          </a:p>
          <a:p>
            <a:pPr marL="119063" indent="0" eaLnBrk="1" hangingPunct="1">
              <a:spcBef>
                <a:spcPct val="30000"/>
              </a:spcBef>
              <a:buNone/>
            </a:pPr>
            <a:endParaRPr lang="es-E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765227"/>
              </p:ext>
            </p:extLst>
          </p:nvPr>
        </p:nvGraphicFramePr>
        <p:xfrm>
          <a:off x="445863" y="1641144"/>
          <a:ext cx="8315996" cy="3779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22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0"/>
                    </a:ext>
                  </a:extLst>
                </a:gridCol>
                <a:gridCol w="1964622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1"/>
                    </a:ext>
                  </a:extLst>
                </a:gridCol>
                <a:gridCol w="3962654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2"/>
                    </a:ext>
                  </a:extLst>
                </a:gridCol>
                <a:gridCol w="1412398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N.° de página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Tipo de 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Nombre de la 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¿Opcional?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1.0.1.2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Actividad de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¿Realmente necesitamos un mapa?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Opcional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aseline="0" dirty="0"/>
                        <a:t>Actividad de clase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Identificar los componentes del router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Packet Tracer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Uso de traceroute para detectar la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solidFill>
                            <a:schemeClr val="tx1"/>
                          </a:solidFill>
                        </a:rPr>
                        <a:t>Recomendado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Práctica de laboratorio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Realización de un esquema de Internet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Opcional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1.1.2.7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Verificador de sintaxis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Configuración de la SVI de administración en S2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Actividad de clase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Documentar el esquema de asignación de direcciones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1.1.2.9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Packet Tracer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Documentar la 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Recomendado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1.1.3.1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Verificador de sintaxis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Configurar los parámetros básicos en R2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Verificador de sintaxis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Configuración de una interfaz de router IPv4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Packet Tracer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Configurar interfaces IPv4 e IPv6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Recomendado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10"/>
                  </a:ext>
                </a:extLst>
              </a:tr>
            </a:tbl>
          </a:graphicData>
        </a:graphic>
      </p:graphicFrame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445863" y="5760000"/>
            <a:ext cx="8496118" cy="40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Bef>
                <a:spcPct val="30000"/>
              </a:spcBef>
              <a:buFont typeface="Wingdings" charset="0"/>
              <a:buNone/>
            </a:pPr>
            <a:r>
              <a:rPr lang="es-ES" sz="1600" kern="0" dirty="0"/>
              <a:t>La contraseña utilizada en las actividades de Packet Tracer en este capítulo es: </a:t>
            </a:r>
            <a:r>
              <a:rPr lang="es-ES" sz="1600" b="1" kern="0" dirty="0"/>
              <a:t>PT_ccna5</a:t>
            </a:r>
          </a:p>
          <a:p>
            <a:pPr marL="0" indent="0" eaLnBrk="1" hangingPunct="1">
              <a:spcBef>
                <a:spcPct val="30000"/>
              </a:spcBef>
              <a:buFont typeface="Wingdings" charset="0"/>
              <a:buNone/>
            </a:pPr>
            <a:endParaRPr lang="es-ES" sz="2000" kern="0" dirty="0"/>
          </a:p>
        </p:txBody>
      </p:sp>
    </p:spTree>
    <p:extLst>
      <p:ext uri="{BB962C8B-B14F-4D97-AF65-F5344CB8AC3E}">
        <p14:creationId xmlns:p14="http://schemas.microsoft.com/office/powerpoint/2010/main" val="3307004754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pPr>
              <a:buNone/>
            </a:pPr>
            <a:r>
              <a:rPr lang="es-ES" sz="1800" dirty="0" smtClean="0"/>
              <a:t>Verificar la conectividad de redes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Verificar la configuración de la interfaz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4175610" cy="4926908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Se utilizan comandos show para verificar el funcionamiento y la configuración de la interfaz:</a:t>
            </a:r>
          </a:p>
          <a:p>
            <a:r>
              <a:rPr lang="es-ES" sz="2000" b="1" dirty="0"/>
              <a:t>show ip interfaces brief</a:t>
            </a:r>
          </a:p>
          <a:p>
            <a:r>
              <a:rPr lang="es-ES" sz="2000" b="1" dirty="0"/>
              <a:t>show ip route</a:t>
            </a:r>
          </a:p>
          <a:p>
            <a:r>
              <a:rPr lang="es-ES" sz="2000" b="1" dirty="0"/>
              <a:t>show running-config </a:t>
            </a:r>
          </a:p>
          <a:p>
            <a:pPr marL="0" indent="0">
              <a:buNone/>
            </a:pPr>
            <a:r>
              <a:rPr lang="es-ES" sz="2000" dirty="0"/>
              <a:t>Comandos show que se utilizan para reunir información más detallada sobre la interfaz:</a:t>
            </a:r>
          </a:p>
          <a:p>
            <a:r>
              <a:rPr lang="es-ES" sz="2000" b="1" dirty="0"/>
              <a:t>show interfaces</a:t>
            </a:r>
            <a:endParaRPr lang="es-ES" sz="2000" dirty="0"/>
          </a:p>
          <a:p>
            <a:r>
              <a:rPr lang="es-ES" sz="2000" b="1" dirty="0"/>
              <a:t>show ip interfaces:</a:t>
            </a:r>
            <a:endParaRPr lang="es-ES" sz="2000" dirty="0"/>
          </a:p>
          <a:p>
            <a:pPr marL="0" indent="0">
              <a:buNone/>
            </a:pPr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700" y="1977042"/>
            <a:ext cx="4337720" cy="399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98177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835832" cy="838200"/>
          </a:xfrm>
        </p:spPr>
        <p:txBody>
          <a:bodyPr anchor="t"/>
          <a:lstStyle/>
          <a:p>
            <a:pPr>
              <a:buNone/>
            </a:pPr>
            <a:r>
              <a:rPr lang="es-ES" sz="1800" dirty="0" smtClean="0"/>
              <a:t>Verificar la conectividad de redes conectadas directamente</a:t>
            </a:r>
            <a:r>
              <a:rPr sz="2800" dirty="0"/>
              <a:t/>
            </a:r>
            <a:br>
              <a:rPr sz="2800" dirty="0"/>
            </a:br>
            <a:r>
              <a:rPr lang="es-ES" sz="2600" dirty="0" smtClean="0"/>
              <a:t>Verificar la configuración de la interfaz (continuación)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2114" y="1147800"/>
            <a:ext cx="6088664" cy="5562251"/>
          </a:xfrm>
        </p:spPr>
      </p:pic>
    </p:spTree>
    <p:extLst>
      <p:ext uri="{BB962C8B-B14F-4D97-AF65-F5344CB8AC3E}">
        <p14:creationId xmlns:p14="http://schemas.microsoft.com/office/powerpoint/2010/main" val="6284766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90112" cy="838200"/>
          </a:xfrm>
        </p:spPr>
        <p:txBody>
          <a:bodyPr anchor="t"/>
          <a:lstStyle/>
          <a:p>
            <a:r>
              <a:rPr lang="es-ES" sz="1800" dirty="0" smtClean="0"/>
              <a:t>Verificar la conectividad de redes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Verificar la configuración de una interfaz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51834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1800" b="1" dirty="0"/>
              <a:t>Comandos comunes para verificar la configuración de una interfaz IPv6: </a:t>
            </a:r>
          </a:p>
          <a:p>
            <a:r>
              <a:rPr lang="es-ES" sz="1400" b="1" dirty="0"/>
              <a:t>show ipv6 interface brief</a:t>
            </a:r>
            <a:r>
              <a:rPr lang="es-ES" sz="1400" dirty="0"/>
              <a:t>: muestra un resumen de cada una de las interfaces.</a:t>
            </a:r>
            <a:endParaRPr lang="es-ES" sz="1400" b="1" dirty="0"/>
          </a:p>
          <a:p>
            <a:r>
              <a:rPr lang="es-ES" sz="1400" b="1" dirty="0"/>
              <a:t>show ipv6 interface gigabitethernet 0/0</a:t>
            </a:r>
            <a:r>
              <a:rPr lang="es-ES" sz="1400" dirty="0"/>
              <a:t>: muestra el estado de la interfaz y todas las direcciones IPv6 correspondientes a esta interfaz.</a:t>
            </a:r>
            <a:r>
              <a:rPr lang="es-ES" sz="2000" dirty="0" smtClean="0"/>
              <a:t> </a:t>
            </a:r>
          </a:p>
          <a:p>
            <a:r>
              <a:rPr lang="es-ES" sz="1400" b="1" dirty="0" smtClean="0"/>
              <a:t>show </a:t>
            </a:r>
            <a:r>
              <a:rPr lang="es-ES" sz="1400" b="1" dirty="0"/>
              <a:t>ipv6 route</a:t>
            </a:r>
            <a:r>
              <a:rPr lang="es-ES" sz="1400" dirty="0"/>
              <a:t>: verifica que las redes IPv6 y las direcciones de interfaces IPv6 específicas se hayan instalado en la tabla de routing IPv6. </a:t>
            </a:r>
            <a:endParaRPr lang="es-ES" sz="1400" b="1" dirty="0"/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290707"/>
            <a:ext cx="4787900" cy="337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8729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15470" y="1409701"/>
            <a:ext cx="8055430" cy="4332514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La salida del comando show se puede controlar con los siguientes comandos y filtros:</a:t>
            </a:r>
          </a:p>
          <a:p>
            <a:r>
              <a:rPr lang="es-ES" sz="1600" dirty="0"/>
              <a:t>Utilice el comando</a:t>
            </a:r>
            <a:r>
              <a:rPr lang="es-ES" sz="1600" b="1" dirty="0"/>
              <a:t> terminal length </a:t>
            </a:r>
            <a:r>
              <a:rPr lang="es-ES" sz="1600" i="1" dirty="0"/>
              <a:t>número</a:t>
            </a:r>
            <a:r>
              <a:rPr lang="es-ES" sz="1600" dirty="0"/>
              <a:t> para especificar la cantidad de líneas que se mostrarán. </a:t>
            </a:r>
          </a:p>
          <a:p>
            <a:r>
              <a:rPr lang="es-ES" sz="1600" dirty="0"/>
              <a:t>Para filtrar resultados específicos de los comandos, utilice una </a:t>
            </a:r>
            <a:r>
              <a:rPr lang="es-ES" sz="1600" b="1" dirty="0"/>
              <a:t>barra vertical (|)</a:t>
            </a:r>
            <a:r>
              <a:rPr lang="es-ES" sz="1600" dirty="0"/>
              <a:t> después del comando show. Algunos de los parámetros que se pueden utilizar después de la barra vertical son los siguientes:</a:t>
            </a:r>
          </a:p>
          <a:p>
            <a:pPr lvl="1"/>
            <a:r>
              <a:rPr lang="es-ES" sz="1600" b="1" dirty="0" err="1"/>
              <a:t>section</a:t>
            </a:r>
            <a:r>
              <a:rPr lang="es-ES" sz="1600" b="1" dirty="0" smtClean="0"/>
              <a:t>, </a:t>
            </a:r>
            <a:r>
              <a:rPr lang="es-ES" sz="1600" b="1" dirty="0" err="1" smtClean="0"/>
              <a:t>include</a:t>
            </a:r>
            <a:r>
              <a:rPr lang="es-ES" sz="1600" b="1" dirty="0" smtClean="0"/>
              <a:t>, </a:t>
            </a:r>
            <a:r>
              <a:rPr lang="es-ES" sz="1600" b="1" dirty="0" err="1" smtClean="0"/>
              <a:t>exclude</a:t>
            </a:r>
            <a:r>
              <a:rPr lang="es-ES" sz="1600" b="1" dirty="0" smtClean="0"/>
              <a:t>, </a:t>
            </a:r>
            <a:r>
              <a:rPr lang="es-ES" sz="1600" b="1" dirty="0" err="1" smtClean="0"/>
              <a:t>begin</a:t>
            </a:r>
            <a:endParaRPr lang="es-ES" sz="16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01600" y="396000"/>
            <a:ext cx="8145462" cy="838200"/>
          </a:xfrm>
        </p:spPr>
        <p:txBody>
          <a:bodyPr/>
          <a:lstStyle/>
          <a:p>
            <a:r>
              <a:rPr lang="es-ES" sz="1800" dirty="0" smtClean="0"/>
              <a:t>Verificar la conectividad de redes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Filtrar la salida del comando show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14" y="3796781"/>
            <a:ext cx="4770122" cy="169969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50" y="3794823"/>
            <a:ext cx="4199020" cy="2443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4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smtClean="0"/>
              <a:t>Verificar la conectividad de redes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Historial de comandos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09090" y="1372292"/>
            <a:ext cx="8341712" cy="2894908"/>
          </a:xfrm>
        </p:spPr>
        <p:txBody>
          <a:bodyPr/>
          <a:lstStyle/>
          <a:p>
            <a:pPr marL="0" indent="0">
              <a:buNone/>
            </a:pPr>
            <a:r>
              <a:rPr lang="es-ES" sz="1800" dirty="0"/>
              <a:t>El historial de comandos almacena temporalmente una lista de los comandos ejecutados para poder acceder a ellos:</a:t>
            </a:r>
          </a:p>
          <a:p>
            <a:r>
              <a:rPr lang="es-ES" sz="1400" dirty="0"/>
              <a:t>Para recuperar comandos, presione</a:t>
            </a:r>
            <a:r>
              <a:rPr lang="es-ES" sz="1400" dirty="0" smtClean="0"/>
              <a:t> </a:t>
            </a:r>
            <a:r>
              <a:rPr lang="es-ES" sz="1400" b="1" dirty="0"/>
              <a:t>Ctrl+P</a:t>
            </a:r>
            <a:r>
              <a:rPr lang="es-ES" sz="1400" dirty="0" smtClean="0"/>
              <a:t> </a:t>
            </a:r>
            <a:r>
              <a:rPr lang="es-ES" sz="1400" dirty="0"/>
              <a:t>o la </a:t>
            </a:r>
            <a:r>
              <a:rPr lang="es-ES" sz="1400" b="1" dirty="0"/>
              <a:t>flecha HACIA ARRIBA</a:t>
            </a:r>
            <a:r>
              <a:rPr lang="es-ES" sz="1400" dirty="0"/>
              <a:t>.</a:t>
            </a:r>
            <a:endParaRPr lang="es-ES" sz="1400" b="1" dirty="0"/>
          </a:p>
          <a:p>
            <a:r>
              <a:rPr lang="es-ES" sz="1400" dirty="0"/>
              <a:t>Para volver a los comandos más recientes, presione </a:t>
            </a:r>
            <a:r>
              <a:rPr lang="es-ES" sz="1400" b="1" dirty="0"/>
              <a:t>Ctrl+N</a:t>
            </a:r>
            <a:r>
              <a:rPr lang="es-ES" sz="1400" dirty="0" smtClean="0"/>
              <a:t> </a:t>
            </a:r>
            <a:r>
              <a:rPr lang="es-ES" sz="1400" dirty="0"/>
              <a:t>o la </a:t>
            </a:r>
            <a:r>
              <a:rPr lang="es-ES" sz="1400" b="1" dirty="0"/>
              <a:t>flecha hacia abajo</a:t>
            </a:r>
            <a:r>
              <a:rPr lang="es-ES" sz="1400" dirty="0"/>
              <a:t>.</a:t>
            </a:r>
            <a:endParaRPr lang="es-ES" sz="1400" b="1" dirty="0"/>
          </a:p>
          <a:p>
            <a:r>
              <a:rPr lang="es-ES" sz="1400" dirty="0"/>
              <a:t>De manera predeterminada, el historial de comandos está habilitado y el sistema captura los últimos 10 comandos presentes en el búfer. Utilice el comando </a:t>
            </a:r>
            <a:r>
              <a:rPr lang="es-ES" sz="1400" b="1" dirty="0"/>
              <a:t>show history</a:t>
            </a:r>
            <a:r>
              <a:rPr lang="es-ES" sz="1400" dirty="0"/>
              <a:t> del modo EXEC con privilegios para mostrar el contenido del búfer.</a:t>
            </a:r>
          </a:p>
          <a:p>
            <a:r>
              <a:rPr lang="es-ES" sz="1400" dirty="0"/>
              <a:t>Utilice el comando </a:t>
            </a:r>
            <a:r>
              <a:rPr lang="es-ES" sz="1400" b="1" dirty="0"/>
              <a:t>terminal history size</a:t>
            </a:r>
            <a:r>
              <a:rPr lang="es-ES" sz="1400" dirty="0"/>
              <a:t> del modo EXEC del usuario para aumentar o reducir el tamaño del búfer.</a:t>
            </a:r>
          </a:p>
          <a:p>
            <a:pPr marL="0" indent="0">
              <a:buNone/>
            </a:pPr>
            <a:endParaRPr lang="es-ES" sz="1800" dirty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0" t="37305" r="45662" b="29815"/>
          <a:stretch/>
        </p:blipFill>
        <p:spPr>
          <a:xfrm>
            <a:off x="1988707" y="4071620"/>
            <a:ext cx="5182478" cy="22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327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1.2 Decisiones de routing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Función de </a:t>
            </a:r>
            <a:r>
              <a:rPr lang="es-ES" dirty="0" err="1" smtClean="0"/>
              <a:t>switching</a:t>
            </a:r>
            <a:r>
              <a:rPr lang="es-ES" dirty="0" smtClean="0"/>
              <a:t> de un </a:t>
            </a:r>
            <a:r>
              <a:rPr lang="es-ES" dirty="0" err="1" smtClean="0"/>
              <a:t>router</a:t>
            </a:r>
            <a:endParaRPr lang="es-ES" dirty="0" smtClean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226" y="1308605"/>
            <a:ext cx="6964614" cy="5215843"/>
          </a:xfrm>
        </p:spPr>
      </p:pic>
    </p:spTree>
    <p:extLst>
      <p:ext uri="{BB962C8B-B14F-4D97-AF65-F5344CB8AC3E}">
        <p14:creationId xmlns:p14="http://schemas.microsoft.com/office/powerpoint/2010/main" val="150865593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01600" y="396000"/>
            <a:ext cx="8772157" cy="838200"/>
          </a:xfrm>
        </p:spPr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Enviar un paquete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" y="1404069"/>
            <a:ext cx="8313600" cy="4955247"/>
          </a:xfrm>
        </p:spPr>
      </p:pic>
    </p:spTree>
    <p:extLst>
      <p:ext uri="{BB962C8B-B14F-4D97-AF65-F5344CB8AC3E}">
        <p14:creationId xmlns:p14="http://schemas.microsoft.com/office/powerpoint/2010/main" val="34121071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Reenviar al siguiente salto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101" y="1320800"/>
            <a:ext cx="7107935" cy="5029200"/>
          </a:xfrm>
        </p:spPr>
      </p:pic>
    </p:spTree>
    <p:extLst>
      <p:ext uri="{BB962C8B-B14F-4D97-AF65-F5344CB8AC3E}">
        <p14:creationId xmlns:p14="http://schemas.microsoft.com/office/powerpoint/2010/main" val="4204715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err="1" smtClean="0"/>
              <a:t>Routing</a:t>
            </a:r>
            <a:r>
              <a:rPr lang="es-ES" dirty="0" smtClean="0"/>
              <a:t> de paquetes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62" y="1361559"/>
            <a:ext cx="7263177" cy="5069599"/>
          </a:xfrm>
        </p:spPr>
      </p:pic>
    </p:spTree>
    <p:extLst>
      <p:ext uri="{BB962C8B-B14F-4D97-AF65-F5344CB8AC3E}">
        <p14:creationId xmlns:p14="http://schemas.microsoft.com/office/powerpoint/2010/main" val="92609288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445863" y="350288"/>
            <a:ext cx="8218757" cy="838200"/>
          </a:xfrm>
        </p:spPr>
        <p:txBody>
          <a:bodyPr/>
          <a:lstStyle/>
          <a:p>
            <a:pPr eaLnBrk="1" hangingPunct="1"/>
            <a:r>
              <a:rPr lang="es-ES" dirty="0" smtClean="0"/>
              <a:t>Capítulo 1: Actividades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445863" y="1222600"/>
            <a:ext cx="8060269" cy="372982"/>
          </a:xfrm>
        </p:spPr>
        <p:txBody>
          <a:bodyPr/>
          <a:lstStyle/>
          <a:p>
            <a:pPr marL="0" indent="0" eaLnBrk="1" hangingPunct="1">
              <a:spcBef>
                <a:spcPct val="30000"/>
              </a:spcBef>
              <a:buNone/>
            </a:pPr>
            <a:r>
              <a:rPr lang="es-ES" sz="2000" dirty="0"/>
              <a:t>¿Qué actividades se relacionan con este capítulo?</a:t>
            </a:r>
            <a:endParaRPr lang="es-ES" sz="2000" dirty="0">
              <a:solidFill>
                <a:srgbClr val="00B0F0"/>
              </a:solidFill>
            </a:endParaRPr>
          </a:p>
          <a:p>
            <a:pPr marL="0" indent="0" eaLnBrk="1" hangingPunct="1">
              <a:spcBef>
                <a:spcPct val="30000"/>
              </a:spcBef>
              <a:buNone/>
            </a:pPr>
            <a:endParaRPr lang="es-ES" sz="2000" dirty="0"/>
          </a:p>
          <a:p>
            <a:pPr marL="119063" indent="0" eaLnBrk="1" hangingPunct="1">
              <a:spcBef>
                <a:spcPct val="30000"/>
              </a:spcBef>
              <a:buNone/>
            </a:pPr>
            <a:endParaRPr lang="es-ES" sz="2000" dirty="0"/>
          </a:p>
          <a:p>
            <a:pPr marL="119063" indent="0" eaLnBrk="1" hangingPunct="1">
              <a:spcBef>
                <a:spcPct val="30000"/>
              </a:spcBef>
              <a:buNone/>
            </a:pPr>
            <a:endParaRPr lang="es-E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3435557"/>
              </p:ext>
            </p:extLst>
          </p:nvPr>
        </p:nvGraphicFramePr>
        <p:xfrm>
          <a:off x="445863" y="1641144"/>
          <a:ext cx="8315996" cy="4632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22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0"/>
                    </a:ext>
                  </a:extLst>
                </a:gridCol>
                <a:gridCol w="1964622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1"/>
                    </a:ext>
                  </a:extLst>
                </a:gridCol>
                <a:gridCol w="3962654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2"/>
                    </a:ext>
                  </a:extLst>
                </a:gridCol>
                <a:gridCol w="1412398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N.° de página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Tipo de 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Nombre de la 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¿Opcional?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Verificador de sintaxis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Verificar interfaces de router (Figura 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1.1.4.1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Verificador de sintaxis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Verificar interfaces IP de router (Figura 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1.1.4.3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Verificador de sintaxis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Filtrado de comandos show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1.1.4.4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aseline="0" dirty="0"/>
                        <a:t>Verificador de sintaxis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Historial de comandos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Packet Tracer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Configurar y verificar una red pequeña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Recomendado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1.1.4.6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Práctica de laboratorio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Configurar los parámetros básicos del router con la CLI de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Opcional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1.2.1.6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Actividad de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Indicar la correspondencia entre la asignación de direcciones de capa 2 y la de capa 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1.2.2.5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Actividad de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Ordenar los pasos del proceso de reenvío de paquetes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1.2.2.6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Actividad de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Indicar la correspondencia entre la distancia administrativa y el origen de la ruta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1.3.1.4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Actividad de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Interpretar el contenido de una entrada de la tabla de routing 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10"/>
                  </a:ext>
                </a:extLst>
              </a:tr>
            </a:tbl>
          </a:graphicData>
        </a:graphic>
      </p:graphicFrame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445863" y="6285468"/>
            <a:ext cx="8474853" cy="40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Bef>
                <a:spcPct val="30000"/>
              </a:spcBef>
              <a:buFont typeface="Wingdings" charset="0"/>
              <a:buNone/>
            </a:pPr>
            <a:r>
              <a:rPr lang="es-ES" sz="1600" kern="0" dirty="0"/>
              <a:t>La contraseña utilizada en las actividades de Packet Tracer en este capítulo es: </a:t>
            </a:r>
            <a:r>
              <a:rPr lang="es-ES" sz="1600" b="1" kern="0" dirty="0" smtClean="0"/>
              <a:t>PT_ccna5</a:t>
            </a:r>
            <a:endParaRPr lang="es-ES" sz="1600" b="1" kern="0" dirty="0"/>
          </a:p>
        </p:txBody>
      </p:sp>
    </p:spTree>
    <p:extLst>
      <p:ext uri="{BB962C8B-B14F-4D97-AF65-F5344CB8AC3E}">
        <p14:creationId xmlns:p14="http://schemas.microsoft.com/office/powerpoint/2010/main" val="394600889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err="1" smtClean="0"/>
              <a:t>Switching</a:t>
            </a:r>
            <a:r>
              <a:rPr lang="es-ES" sz="1800" dirty="0" smtClean="0"/>
              <a:t> de paquetes entre redes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Llegar al destino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411" y="1382340"/>
            <a:ext cx="7451549" cy="5262427"/>
          </a:xfrm>
        </p:spPr>
      </p:pic>
    </p:spTree>
    <p:extLst>
      <p:ext uri="{BB962C8B-B14F-4D97-AF65-F5344CB8AC3E}">
        <p14:creationId xmlns:p14="http://schemas.microsoft.com/office/powerpoint/2010/main" val="42415446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Determinación de rutas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Decisiones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" y="1353156"/>
            <a:ext cx="6744913" cy="5096567"/>
          </a:xfrm>
        </p:spPr>
      </p:pic>
    </p:spTree>
    <p:extLst>
      <p:ext uri="{BB962C8B-B14F-4D97-AF65-F5344CB8AC3E}">
        <p14:creationId xmlns:p14="http://schemas.microsoft.com/office/powerpoint/2010/main" val="40721751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Determinación de rutas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La mejor ruta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pPr lvl="0"/>
            <a:r>
              <a:rPr lang="es-ES" sz="2000" b="1" dirty="0"/>
              <a:t>Un protocolo de routing elige la mejor ruta en función del valor o la métrica que usa para determinar la distancia para llegar a una red</a:t>
            </a:r>
            <a:r>
              <a:rPr lang="es-ES" sz="2000" dirty="0"/>
              <a:t>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Una métrica es un valor que se utiliza para medir la distancia que existe hasta una red determinada</a:t>
            </a:r>
            <a:r>
              <a:rPr lang="es-ES" sz="1600" dirty="0" smtClean="0"/>
              <a:t>. 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La mejor ruta a una red es la ruta con la métrica más baja.</a:t>
            </a:r>
          </a:p>
          <a:p>
            <a:r>
              <a:rPr lang="es-ES" sz="2000" b="1" dirty="0"/>
              <a:t>Los protocolos de routing dinámico utilizan sus propias reglas y métricas para armar y actualizar tablas de routing</a:t>
            </a:r>
            <a:r>
              <a:rPr lang="es-ES" sz="2000" dirty="0"/>
              <a:t>: </a:t>
            </a:r>
            <a:r>
              <a:rPr lang="en-US" sz="2000" dirty="0"/>
              <a:t>	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Protocolo de información de routing (RIP): recuento de saltos.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Abrir primero la ruta más corta (OSPF): costo según el ancho de banda acumulativo de origen a destino.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dirty="0"/>
              <a:t>Protocolo mejorado de routing de gateway interior (EIGRP): ancho de banda, demora, carga, confiabilidad.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3814822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Determinación de rutas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Equilibrio de carga</a:t>
            </a:r>
            <a:endParaRPr lang="es-E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548121" cy="4926405"/>
          </a:xfrm>
        </p:spPr>
        <p:txBody>
          <a:bodyPr/>
          <a:lstStyle/>
          <a:p>
            <a:pPr lvl="0"/>
            <a:r>
              <a:rPr lang="es-ES" sz="1800" dirty="0"/>
              <a:t>Cuando un router tiene dos o más rutas hacia un destino con métricas del mismo costo, el router reenvía los paquetes usando ambas rutas por igual: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400" dirty="0"/>
              <a:t>El equilibrio de carga por mismo costo puede mejorar el rendimiento de la red.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400" dirty="0"/>
              <a:t>El equilibrio de carga por mismo costo puede configurarse para usar tanto protocolos de routing dinámico como rutas estáticas.</a:t>
            </a:r>
          </a:p>
          <a:p>
            <a:endParaRPr lang="es-ES" sz="2000" dirty="0"/>
          </a:p>
        </p:txBody>
      </p:sp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39" t="38046" r="40799" b="14630"/>
          <a:stretch/>
        </p:blipFill>
        <p:spPr>
          <a:xfrm>
            <a:off x="2499360" y="2769982"/>
            <a:ext cx="6136640" cy="3911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881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Determinación de rutas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Distancia administrativa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r>
              <a:rPr lang="es-ES" sz="2000" dirty="0">
                <a:solidFill>
                  <a:srgbClr val="000000"/>
                </a:solidFill>
              </a:rPr>
              <a:t>Si se configuran varias rutas a un destino en un router, la ruta que se instala en la tabla de routing es la que tiene la menor distancia administrativa (AD):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rgbClr val="000000"/>
                </a:solidFill>
              </a:rPr>
              <a:t>Una ruta estática con una AD de 1 es más confiable que una ruta detectada mediante EIGRP con una AD de 90.</a:t>
            </a:r>
          </a:p>
          <a:p>
            <a:pPr marL="563562" lvl="1" indent="-342900">
              <a:buFont typeface="Courier New" panose="02070309020205020404" pitchFamily="49" charset="0"/>
              <a:buChar char="o"/>
            </a:pPr>
            <a:r>
              <a:rPr lang="es-ES" sz="1600" dirty="0">
                <a:solidFill>
                  <a:srgbClr val="000000"/>
                </a:solidFill>
              </a:rPr>
              <a:t>Una ruta conectada directamente con una AD de 0 es más confiable que una ruta estática con una AD de 1. </a:t>
            </a:r>
          </a:p>
          <a:p>
            <a:endParaRPr lang="es-E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632" y="3345005"/>
            <a:ext cx="6006890" cy="324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8958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282655" cy="1481138"/>
          </a:xfrm>
        </p:spPr>
        <p:txBody>
          <a:bodyPr/>
          <a:lstStyle/>
          <a:p>
            <a:pPr eaLnBrk="1" hangingPunct="1"/>
            <a:r>
              <a:rPr lang="es-ES" sz="2400" dirty="0"/>
              <a:t>1.3 Funcionamiento del router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Analizar la tabla de </a:t>
            </a:r>
            <a:r>
              <a:rPr lang="es-ES" sz="1800" dirty="0" err="1" smtClean="0"/>
              <a:t>routing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La tabla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r>
              <a:rPr lang="es-ES" sz="1800" dirty="0"/>
              <a:t>La tabla de routing es un archivo almacenado en la RAM que contiene información acerca de lo siguiente:</a:t>
            </a:r>
          </a:p>
          <a:p>
            <a:pPr marL="800100" lvl="1" indent="-342900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s-ES" sz="1800" dirty="0" smtClean="0"/>
              <a:t>Rutas conectadas directamente</a:t>
            </a:r>
          </a:p>
          <a:p>
            <a:pPr marL="800100" lvl="1" indent="-342900">
              <a:spcBef>
                <a:spcPct val="50000"/>
              </a:spcBef>
              <a:buFont typeface="Courier New" panose="02070309020205020404" pitchFamily="49" charset="0"/>
              <a:buChar char="o"/>
            </a:pPr>
            <a:r>
              <a:rPr lang="es-ES" sz="1800" dirty="0" smtClean="0"/>
              <a:t>Rutas remotas </a:t>
            </a:r>
          </a:p>
          <a:p>
            <a:endParaRPr lang="es-E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" y="2707664"/>
            <a:ext cx="7386320" cy="383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203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Analizar la tabla de </a:t>
            </a:r>
            <a:r>
              <a:rPr lang="es-ES" sz="1800" dirty="0" err="1" smtClean="0"/>
              <a:t>routing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Fuentes de la tabla de </a:t>
            </a:r>
            <a:r>
              <a:rPr lang="es-ES" dirty="0" err="1" smtClean="0"/>
              <a:t>routing</a:t>
            </a:r>
            <a:endParaRPr lang="es-ES" dirty="0" smtClean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07" y="1326142"/>
            <a:ext cx="8733677" cy="492640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sz="2000" dirty="0"/>
              <a:t>El comando </a:t>
            </a:r>
            <a:r>
              <a:rPr lang="es-ES" sz="2000" b="1" dirty="0"/>
              <a:t>show ip route</a:t>
            </a:r>
            <a:r>
              <a:rPr lang="es-ES" sz="2000" dirty="0"/>
              <a:t> se utiliza para mostrar el contenido de la tabla de routing: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Interfaces de routing locales</a:t>
            </a:r>
            <a:r>
              <a:rPr lang="es-ES" sz="1600" b="1" dirty="0" smtClean="0"/>
              <a:t>:</a:t>
            </a:r>
            <a:r>
              <a:rPr lang="es-ES" sz="1600" dirty="0" smtClean="0"/>
              <a:t> se agregan a la tabla de </a:t>
            </a:r>
            <a:r>
              <a:rPr lang="es-ES" sz="1600" dirty="0" err="1" smtClean="0"/>
              <a:t>routing</a:t>
            </a:r>
            <a:r>
              <a:rPr lang="es-ES" sz="1600" dirty="0" smtClean="0"/>
              <a:t> cuando se configura una interfaz. </a:t>
            </a:r>
            <a:r>
              <a:rPr lang="es-ES" sz="1600" dirty="0"/>
              <a:t>(Pueden verse en IOS 15 o versiones más recientes para rutas IPv4, y en todas las versiones de IOS para rutas IPv6.)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Interfaces conectadas directamente</a:t>
            </a:r>
            <a:r>
              <a:rPr lang="es-ES" sz="1600" b="1" dirty="0" smtClean="0"/>
              <a:t>:</a:t>
            </a:r>
            <a:r>
              <a:rPr lang="es-ES" sz="1600" dirty="0" smtClean="0"/>
              <a:t> se agregan a la tabla de </a:t>
            </a:r>
            <a:r>
              <a:rPr lang="es-ES" sz="1600" dirty="0" err="1" smtClean="0"/>
              <a:t>routing</a:t>
            </a:r>
            <a:r>
              <a:rPr lang="es-ES" sz="1600" dirty="0" smtClean="0"/>
              <a:t> cuando se configura una interfaz y está activa.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Rutas estáticas</a:t>
            </a:r>
            <a:r>
              <a:rPr lang="es-ES" sz="1600" b="1" dirty="0" smtClean="0"/>
              <a:t>:</a:t>
            </a:r>
            <a:r>
              <a:rPr lang="es-ES" sz="1600" dirty="0" smtClean="0"/>
              <a:t> se agregan cuando una ruta se configura manualmente y la interfaz de salida está activa.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600" b="1" dirty="0"/>
              <a:t>Protocolo de routing dinámico</a:t>
            </a:r>
            <a:r>
              <a:rPr lang="es-ES" sz="1600" dirty="0"/>
              <a:t>: se agrega cuando se implementa EIGRP u OSPF y se identifican las redes.</a:t>
            </a:r>
          </a:p>
        </p:txBody>
      </p:sp>
    </p:spTree>
    <p:extLst>
      <p:ext uri="{BB962C8B-B14F-4D97-AF65-F5344CB8AC3E}">
        <p14:creationId xmlns:p14="http://schemas.microsoft.com/office/powerpoint/2010/main" val="13950092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93868" y="394392"/>
            <a:ext cx="8870122" cy="838200"/>
          </a:xfrm>
        </p:spPr>
        <p:txBody>
          <a:bodyPr/>
          <a:lstStyle/>
          <a:p>
            <a:r>
              <a:rPr lang="es-ES" sz="1800" dirty="0" smtClean="0"/>
              <a:t>Analizar la tabla de </a:t>
            </a:r>
            <a:r>
              <a:rPr lang="es-ES" sz="1800" dirty="0" err="1" smtClean="0"/>
              <a:t>routing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Fuentes de la tabla de </a:t>
            </a:r>
            <a:r>
              <a:rPr lang="es-ES" dirty="0" err="1" smtClean="0"/>
              <a:t>routing</a:t>
            </a:r>
            <a:r>
              <a:rPr lang="es-ES" dirty="0" smtClean="0"/>
              <a:t> (continuación)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8397" y="1506731"/>
            <a:ext cx="6002457" cy="4985509"/>
          </a:xfrm>
        </p:spPr>
      </p:pic>
    </p:spTree>
    <p:extLst>
      <p:ext uri="{BB962C8B-B14F-4D97-AF65-F5344CB8AC3E}">
        <p14:creationId xmlns:p14="http://schemas.microsoft.com/office/powerpoint/2010/main" val="10078464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Analizar la tabla de </a:t>
            </a:r>
            <a:r>
              <a:rPr lang="es-ES" sz="1800" dirty="0" err="1" smtClean="0"/>
              <a:t>routing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Entradas de </a:t>
            </a:r>
            <a:r>
              <a:rPr lang="es-ES" dirty="0" err="1" smtClean="0"/>
              <a:t>routing</a:t>
            </a:r>
            <a:r>
              <a:rPr lang="es-ES" dirty="0" smtClean="0"/>
              <a:t> para redes remotas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873" y="1513840"/>
            <a:ext cx="6750654" cy="4999368"/>
          </a:xfrm>
        </p:spPr>
      </p:pic>
      <p:sp>
        <p:nvSpPr>
          <p:cNvPr id="4" name="TextBox 3"/>
          <p:cNvSpPr txBox="1"/>
          <p:nvPr/>
        </p:nvSpPr>
        <p:spPr>
          <a:xfrm>
            <a:off x="1445586" y="1356874"/>
            <a:ext cx="6268720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  <a:defRPr/>
            </a:pPr>
            <a:r>
              <a:rPr lang="es-ES" sz="1600" dirty="0"/>
              <a:t>Interpretar las entradas en la tabla de routing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4056646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445863" y="350288"/>
            <a:ext cx="8218757" cy="838200"/>
          </a:xfrm>
        </p:spPr>
        <p:txBody>
          <a:bodyPr/>
          <a:lstStyle/>
          <a:p>
            <a:pPr eaLnBrk="1" hangingPunct="1"/>
            <a:r>
              <a:rPr lang="es-ES" dirty="0" smtClean="0"/>
              <a:t>Capítulo 1: Actividades</a:t>
            </a:r>
          </a:p>
        </p:txBody>
      </p:sp>
      <p:sp>
        <p:nvSpPr>
          <p:cNvPr id="6147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445863" y="1222600"/>
            <a:ext cx="8060269" cy="372982"/>
          </a:xfrm>
        </p:spPr>
        <p:txBody>
          <a:bodyPr/>
          <a:lstStyle/>
          <a:p>
            <a:pPr marL="0" indent="0" eaLnBrk="1" hangingPunct="1">
              <a:spcBef>
                <a:spcPct val="30000"/>
              </a:spcBef>
              <a:buNone/>
            </a:pPr>
            <a:r>
              <a:rPr lang="es-ES" sz="2000" dirty="0"/>
              <a:t>¿Qué actividades se relacionan con este capítulo?</a:t>
            </a:r>
            <a:endParaRPr lang="es-ES" sz="2000" dirty="0">
              <a:solidFill>
                <a:srgbClr val="00B0F0"/>
              </a:solidFill>
            </a:endParaRPr>
          </a:p>
          <a:p>
            <a:pPr marL="0" indent="0" eaLnBrk="1" hangingPunct="1">
              <a:spcBef>
                <a:spcPct val="30000"/>
              </a:spcBef>
              <a:buNone/>
            </a:pPr>
            <a:endParaRPr lang="es-ES" sz="2000" dirty="0"/>
          </a:p>
          <a:p>
            <a:pPr marL="119063" indent="0" eaLnBrk="1" hangingPunct="1">
              <a:spcBef>
                <a:spcPct val="30000"/>
              </a:spcBef>
              <a:buNone/>
            </a:pPr>
            <a:endParaRPr lang="es-ES" sz="2000" dirty="0"/>
          </a:p>
          <a:p>
            <a:pPr marL="119063" indent="0" eaLnBrk="1" hangingPunct="1">
              <a:spcBef>
                <a:spcPct val="30000"/>
              </a:spcBef>
              <a:buNone/>
            </a:pPr>
            <a:endParaRPr lang="es-ES" sz="20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7006590"/>
              </p:ext>
            </p:extLst>
          </p:nvPr>
        </p:nvGraphicFramePr>
        <p:xfrm>
          <a:off x="445863" y="1641144"/>
          <a:ext cx="8315996" cy="26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6322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0"/>
                    </a:ext>
                  </a:extLst>
                </a:gridCol>
                <a:gridCol w="1964622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1"/>
                    </a:ext>
                  </a:extLst>
                </a:gridCol>
                <a:gridCol w="3962654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2"/>
                    </a:ext>
                  </a:extLst>
                </a:gridCol>
                <a:gridCol w="1412398">
                  <a:extLst>
                    <a:ext uri="{9D8B030D-6E8A-4147-A177-3AD203B41FA5}">
                      <a16:col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N.° de página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Tipo de 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Nombre de la actividad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¿Opcional?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1.3.2.3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Verificador de sintaxis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Configuración de las interfaces conectadas directamente en 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1.3.2.5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Packet Tracer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Investigar rutas conectadas directamente con PT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Recomendado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1.3.3.2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Verificador de sintaxis</a:t>
                      </a:r>
                      <a:endParaRPr lang="es-E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Configurar una ruta estática predeterminada en el R1 (Figura 3)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1.3.3.2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Verificador de sintaxis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Configurar una ruta estática en el R2 (Figura 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400" dirty="0"/>
                        <a:t>1.4.1.1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Actividad de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¡Nos vendría muy bien un mapa!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Opcional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0005"/>
                  </a:ext>
                </a:extLst>
              </a:tr>
            </a:tbl>
          </a:graphicData>
        </a:graphic>
      </p:graphicFrame>
      <p:sp>
        <p:nvSpPr>
          <p:cNvPr id="6" name="Rectangle 34"/>
          <p:cNvSpPr txBox="1">
            <a:spLocks noChangeArrowheads="1"/>
          </p:cNvSpPr>
          <p:nvPr/>
        </p:nvSpPr>
        <p:spPr bwMode="auto">
          <a:xfrm>
            <a:off x="445863" y="6285600"/>
            <a:ext cx="8474853" cy="407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eaLnBrk="1" hangingPunct="1">
              <a:spcBef>
                <a:spcPct val="30000"/>
              </a:spcBef>
              <a:buFont typeface="Wingdings" charset="0"/>
              <a:buNone/>
            </a:pPr>
            <a:r>
              <a:rPr lang="es-ES" sz="1600" kern="0" dirty="0"/>
              <a:t>La contraseña utilizada en las actividades de Packet Tracer en este capítulo es: </a:t>
            </a:r>
            <a:r>
              <a:rPr lang="es-ES" sz="1600" b="1" kern="0" dirty="0"/>
              <a:t>PT_ccna5</a:t>
            </a:r>
          </a:p>
          <a:p>
            <a:pPr marL="0" indent="0" eaLnBrk="1" hangingPunct="1">
              <a:spcBef>
                <a:spcPct val="30000"/>
              </a:spcBef>
              <a:buFont typeface="Wingdings" charset="0"/>
              <a:buNone/>
            </a:pPr>
            <a:endParaRPr lang="es-ES" sz="2000" kern="0" dirty="0"/>
          </a:p>
          <a:p>
            <a:pPr marL="119063" indent="0" eaLnBrk="1" hangingPunct="1">
              <a:spcBef>
                <a:spcPct val="30000"/>
              </a:spcBef>
              <a:buFont typeface="Wingdings" charset="0"/>
              <a:buNone/>
            </a:pPr>
            <a:endParaRPr lang="es-ES" sz="2000" kern="0" dirty="0"/>
          </a:p>
          <a:p>
            <a:pPr marL="0" indent="0" eaLnBrk="1" hangingPunct="1">
              <a:spcBef>
                <a:spcPct val="30000"/>
              </a:spcBef>
              <a:buFont typeface="Wingdings" charset="0"/>
              <a:buNone/>
            </a:pPr>
            <a:endParaRPr lang="es-ES" sz="2000" kern="0" dirty="0"/>
          </a:p>
          <a:p>
            <a:pPr marL="0" indent="0" eaLnBrk="1" hangingPunct="1">
              <a:spcBef>
                <a:spcPct val="30000"/>
              </a:spcBef>
              <a:buFont typeface="Wingdings" charset="0"/>
              <a:buNone/>
            </a:pPr>
            <a:endParaRPr lang="es-ES" sz="2000" kern="0" dirty="0"/>
          </a:p>
        </p:txBody>
      </p:sp>
    </p:spTree>
    <p:extLst>
      <p:ext uri="{BB962C8B-B14F-4D97-AF65-F5344CB8AC3E}">
        <p14:creationId xmlns:p14="http://schemas.microsoft.com/office/powerpoint/2010/main" val="16846647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Interfaces conectadas directamente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382955"/>
            <a:ext cx="8733677" cy="492640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sz="2000" dirty="0"/>
              <a:t>Un router recién implementado, sin interfaces configuradas, tiene una tabla de routing vacía.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536" y="1976309"/>
            <a:ext cx="5864063" cy="4709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8756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t"/>
          <a:lstStyle/>
          <a:p>
            <a:r>
              <a:rPr lang="es-ES" sz="1800" dirty="0" smtClean="0"/>
              <a:t>Rutas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Entradas de la tabla de </a:t>
            </a:r>
            <a:r>
              <a:rPr lang="es-ES" dirty="0" err="1" smtClean="0"/>
              <a:t>routing</a:t>
            </a:r>
            <a:r>
              <a:rPr lang="es-ES" dirty="0" smtClean="0"/>
              <a:t> conectadas directamente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04" y="1529772"/>
            <a:ext cx="6901557" cy="4948202"/>
          </a:xfrm>
        </p:spPr>
      </p:pic>
    </p:spTree>
    <p:extLst>
      <p:ext uri="{BB962C8B-B14F-4D97-AF65-F5344CB8AC3E}">
        <p14:creationId xmlns:p14="http://schemas.microsoft.com/office/powerpoint/2010/main" val="261072640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 de conexión directa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281" y="1403570"/>
            <a:ext cx="6315076" cy="5059375"/>
          </a:xfrm>
        </p:spPr>
      </p:pic>
    </p:spTree>
    <p:extLst>
      <p:ext uri="{BB962C8B-B14F-4D97-AF65-F5344CB8AC3E}">
        <p14:creationId xmlns:p14="http://schemas.microsoft.com/office/powerpoint/2010/main" val="181250676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conectadas directamente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 de IPv6 conectada directamente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400" y="1334192"/>
            <a:ext cx="5880648" cy="5137728"/>
          </a:xfrm>
        </p:spPr>
      </p:pic>
    </p:spTree>
    <p:extLst>
      <p:ext uri="{BB962C8B-B14F-4D97-AF65-F5344CB8AC3E}">
        <p14:creationId xmlns:p14="http://schemas.microsoft.com/office/powerpoint/2010/main" val="30469536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Rutas estáticas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387102"/>
            <a:ext cx="8733677" cy="4926405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s-ES" sz="1800" b="1" dirty="0"/>
              <a:t>Pueden implementarse rutas estáticas y rutas estáticas predefinidas después de agregar interfaces conectadas directamente a la tabla de routing: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Las rutas estáticas se configuran de forma manual. 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Estas definen una ruta explícita entre dos dispositivos de red.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Las rutas estáticas se deben actualizar manualmente si cambia la topología.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Entre sus beneficios podemos mencionar la mayor seguridad y el mejor control de los recursos.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Configure una ruta estática a una red específica con el comando </a:t>
            </a:r>
            <a:r>
              <a:rPr lang="es-ES" sz="1800" b="1" dirty="0"/>
              <a:t>ip route </a:t>
            </a:r>
            <a:r>
              <a:rPr lang="es-ES" sz="1800" i="1" dirty="0"/>
              <a:t>máscara de red</a:t>
            </a:r>
            <a:r>
              <a:rPr lang="es-ES" sz="1800" b="1" dirty="0"/>
              <a:t> {</a:t>
            </a:r>
            <a:r>
              <a:rPr lang="es-ES" sz="1800" i="1" dirty="0"/>
              <a:t>ip-de-siguiente-salto</a:t>
            </a:r>
            <a:r>
              <a:rPr lang="es-ES" sz="1800" b="1" dirty="0"/>
              <a:t> | </a:t>
            </a:r>
            <a:r>
              <a:rPr lang="es-ES" sz="1800" i="1" dirty="0"/>
              <a:t>interfaz-de-salida</a:t>
            </a:r>
            <a:r>
              <a:rPr lang="es-ES" sz="1800" b="1" dirty="0" smtClean="0"/>
              <a:t>}</a:t>
            </a:r>
            <a:r>
              <a:rPr lang="es-ES" sz="1800" dirty="0" smtClean="0"/>
              <a:t>.</a:t>
            </a:r>
            <a:endParaRPr lang="es-ES" sz="1800" dirty="0"/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Se utiliza una ruta estática predeterminada cuando la tabla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no contiene ninguna ruta para una red de destino. </a:t>
            </a:r>
          </a:p>
          <a:p>
            <a:pPr lvl="1">
              <a:buFont typeface="Courier New" panose="02070309020205020404" pitchFamily="49" charset="0"/>
              <a:buChar char="o"/>
              <a:defRPr/>
            </a:pPr>
            <a:r>
              <a:rPr lang="es-ES" sz="1800" dirty="0" smtClean="0"/>
              <a:t>Configure una ruta estática predeterminada con el comando </a:t>
            </a:r>
            <a:r>
              <a:rPr lang="es-ES" sz="1800" b="1" dirty="0"/>
              <a:t>ip </a:t>
            </a:r>
            <a:r>
              <a:rPr lang="es-ES" sz="1800" b="1" dirty="0" err="1"/>
              <a:t>route</a:t>
            </a:r>
            <a:r>
              <a:rPr lang="es-ES" sz="1800" b="1" dirty="0"/>
              <a:t> </a:t>
            </a:r>
            <a:r>
              <a:rPr lang="es-ES" sz="1800" dirty="0" smtClean="0"/>
              <a:t>0.0.0.0 0.0.0.0 {</a:t>
            </a:r>
            <a:r>
              <a:rPr lang="es-ES" sz="1800" i="1" dirty="0"/>
              <a:t>interfaz-de-salida</a:t>
            </a:r>
            <a:r>
              <a:rPr lang="es-ES" sz="1800" dirty="0" smtClean="0"/>
              <a:t> | </a:t>
            </a:r>
            <a:r>
              <a:rPr lang="es-ES" sz="1800" i="1" dirty="0"/>
              <a:t>ip-del-siguiente-salto</a:t>
            </a:r>
            <a:r>
              <a:rPr lang="es-ES" sz="1800" dirty="0" smtClean="0"/>
              <a:t>}.</a:t>
            </a:r>
          </a:p>
          <a:p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4091791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 de una ruta estática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282" y="1310640"/>
            <a:ext cx="6122303" cy="5158834"/>
          </a:xfrm>
        </p:spPr>
      </p:pic>
    </p:spTree>
    <p:extLst>
      <p:ext uri="{BB962C8B-B14F-4D97-AF65-F5344CB8AC3E}">
        <p14:creationId xmlns:p14="http://schemas.microsoft.com/office/powerpoint/2010/main" val="252727389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 de una ruta estática (continuación)</a:t>
            </a:r>
          </a:p>
        </p:txBody>
      </p:sp>
      <p:pic>
        <p:nvPicPr>
          <p:cNvPr id="3" name="Content Placeholder 2" descr="Routing and Switching Essential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05" t="23486" r="42981" b="19863"/>
          <a:stretch/>
        </p:blipFill>
        <p:spPr>
          <a:xfrm>
            <a:off x="1046480" y="1730398"/>
            <a:ext cx="6515314" cy="4949338"/>
          </a:xfrm>
        </p:spPr>
      </p:pic>
      <p:sp>
        <p:nvSpPr>
          <p:cNvPr id="4" name="TextBox 3"/>
          <p:cNvSpPr txBox="1"/>
          <p:nvPr/>
        </p:nvSpPr>
        <p:spPr>
          <a:xfrm>
            <a:off x="1309850" y="1452479"/>
            <a:ext cx="6251944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b="1" dirty="0"/>
              <a:t>Ingresar y verificar una ruta estática</a:t>
            </a:r>
          </a:p>
        </p:txBody>
      </p:sp>
    </p:spTree>
    <p:extLst>
      <p:ext uri="{BB962C8B-B14F-4D97-AF65-F5344CB8AC3E}">
        <p14:creationId xmlns:p14="http://schemas.microsoft.com/office/powerpoint/2010/main" val="102305143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Ejemplos de rutas IPv6 estáticas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2743" y="1203745"/>
            <a:ext cx="5771251" cy="2778976"/>
          </a:xfrm>
        </p:spPr>
      </p:pic>
      <p:pic>
        <p:nvPicPr>
          <p:cNvPr id="6" name="Picture 5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50667" r="42557" b="9723"/>
          <a:stretch/>
        </p:blipFill>
        <p:spPr>
          <a:xfrm>
            <a:off x="1544320" y="3982720"/>
            <a:ext cx="5620497" cy="277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9217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Rutas obtenidas en forma estática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Ejemplos de rutas IPv6 estáticas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0" y="1351393"/>
            <a:ext cx="4785360" cy="2481071"/>
          </a:xfrm>
        </p:spPr>
      </p:pic>
      <p:pic>
        <p:nvPicPr>
          <p:cNvPr id="4" name="Picture 3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3" t="49482" r="41667" b="10552"/>
          <a:stretch/>
        </p:blipFill>
        <p:spPr>
          <a:xfrm>
            <a:off x="2057795" y="3832578"/>
            <a:ext cx="4790045" cy="23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37510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err="1" smtClean="0"/>
              <a:t>Routing</a:t>
            </a:r>
            <a:r>
              <a:rPr lang="es-ES" dirty="0" smtClean="0"/>
              <a:t> dinámico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9" y="1232592"/>
            <a:ext cx="3389303" cy="4973057"/>
          </a:xfrm>
        </p:spPr>
        <p:txBody>
          <a:bodyPr/>
          <a:lstStyle/>
          <a:p>
            <a:r>
              <a:rPr lang="es-ES" sz="2000" dirty="0"/>
              <a:t>Los routers usan el routing dinámico para compartir información sobre el estado y la capacidad de alcance de redes remotas.</a:t>
            </a:r>
          </a:p>
          <a:p>
            <a:r>
              <a:rPr lang="es-ES" sz="2000" dirty="0" smtClean="0"/>
              <a:t>Realiza </a:t>
            </a:r>
            <a:r>
              <a:rPr lang="es-ES" sz="2000" dirty="0"/>
              <a:t>la detección de redes y el mantenimiento de las tablas de routing.</a:t>
            </a:r>
          </a:p>
          <a:p>
            <a:r>
              <a:rPr lang="es-ES" sz="2000" dirty="0"/>
              <a:t>Los routers convergen una vez que finalizan el intercambio y actualizan sus tablas de routing.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92" y="1544321"/>
            <a:ext cx="5333012" cy="427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0050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33"/>
          <p:cNvSpPr>
            <a:spLocks noGrp="1" noChangeArrowheads="1"/>
          </p:cNvSpPr>
          <p:nvPr>
            <p:ph type="title" idx="4294967295"/>
          </p:nvPr>
        </p:nvSpPr>
        <p:spPr>
          <a:xfrm>
            <a:off x="446400" y="349200"/>
            <a:ext cx="8145462" cy="838200"/>
          </a:xfrm>
        </p:spPr>
        <p:txBody>
          <a:bodyPr/>
          <a:lstStyle/>
          <a:p>
            <a:pPr eaLnBrk="1" hangingPunct="1"/>
            <a:r>
              <a:rPr lang="es-ES" dirty="0" smtClean="0"/>
              <a:t>Capítulo 1: Evaluación</a:t>
            </a:r>
          </a:p>
        </p:txBody>
      </p:sp>
      <p:sp>
        <p:nvSpPr>
          <p:cNvPr id="7171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646113" y="1285841"/>
            <a:ext cx="7940675" cy="3571875"/>
          </a:xfrm>
        </p:spPr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es-ES" sz="2000" dirty="0"/>
              <a:t>Los estudiantes deben completar el capítulo 1 "Evaluación" después de completar el capítulo 1.</a:t>
            </a:r>
          </a:p>
          <a:p>
            <a:pPr eaLnBrk="1" hangingPunct="1">
              <a:spcBef>
                <a:spcPct val="30000"/>
              </a:spcBef>
            </a:pPr>
            <a:r>
              <a:rPr lang="es-ES" sz="2000" dirty="0"/>
              <a:t>Los cuestionarios, las prácticas de laboratorio, los Packet Tracers y otras actividades se pueden utilizar para evaluar informalmente el progreso de los estudiantes.</a:t>
            </a:r>
          </a:p>
        </p:txBody>
      </p:sp>
    </p:spTree>
    <p:extLst>
      <p:ext uri="{BB962C8B-B14F-4D97-AF65-F5344CB8AC3E}">
        <p14:creationId xmlns:p14="http://schemas.microsoft.com/office/powerpoint/2010/main" val="330304491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Protocolos de </a:t>
            </a:r>
            <a:r>
              <a:rPr lang="es-ES" dirty="0" err="1" smtClean="0"/>
              <a:t>routing</a:t>
            </a:r>
            <a:r>
              <a:rPr lang="es-ES" dirty="0" smtClean="0"/>
              <a:t> IPv4 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03596" y="1378896"/>
            <a:ext cx="8364916" cy="4973057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admiten diversos protocolos de routing dinámico IPv4, incluidos los siguientes:</a:t>
            </a:r>
          </a:p>
          <a:p>
            <a:pPr lvl="1"/>
            <a:r>
              <a:rPr lang="es-ES" sz="1600" b="1" dirty="0"/>
              <a:t>EIGRP</a:t>
            </a:r>
            <a:r>
              <a:rPr lang="es-ES" sz="1600" dirty="0"/>
              <a:t>: Protocolo mejorado de routing de gateway interior</a:t>
            </a:r>
          </a:p>
          <a:p>
            <a:pPr lvl="1"/>
            <a:r>
              <a:rPr lang="es-ES" sz="1600" b="1" dirty="0"/>
              <a:t>OSPF</a:t>
            </a:r>
            <a:r>
              <a:rPr lang="es-ES" sz="1600" dirty="0"/>
              <a:t>: Abrir primero la ruta más corta</a:t>
            </a:r>
          </a:p>
          <a:p>
            <a:pPr lvl="1"/>
            <a:r>
              <a:rPr lang="es-ES" sz="1600" b="1" dirty="0"/>
              <a:t>IS-IS</a:t>
            </a:r>
            <a:r>
              <a:rPr lang="es-ES" sz="1600" dirty="0"/>
              <a:t>: Sistema intermedio a sistema intermedio</a:t>
            </a:r>
          </a:p>
          <a:p>
            <a:pPr lvl="1"/>
            <a:r>
              <a:rPr lang="es-ES" sz="1600" b="1" dirty="0"/>
              <a:t>RIP</a:t>
            </a:r>
            <a:r>
              <a:rPr lang="es-ES" sz="1600" dirty="0"/>
              <a:t>: Protocolo de información de routing</a:t>
            </a:r>
          </a:p>
          <a:p>
            <a:pPr marL="0" indent="0">
              <a:buNone/>
            </a:pPr>
            <a:r>
              <a:rPr lang="es-ES" sz="2000" dirty="0"/>
              <a:t>Utilice el comando </a:t>
            </a:r>
            <a:r>
              <a:rPr lang="es-ES" sz="2000" b="1" dirty="0"/>
              <a:t>router ? </a:t>
            </a:r>
            <a:r>
              <a:rPr lang="es-ES" sz="2000" dirty="0"/>
              <a:t>en el modo de configuración global para determinar qué protocolos de routing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01" t="52796" r="40799" b="12538"/>
          <a:stretch/>
        </p:blipFill>
        <p:spPr>
          <a:xfrm>
            <a:off x="1753436" y="4187952"/>
            <a:ext cx="5465235" cy="231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85931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Ejemplos de </a:t>
            </a:r>
            <a:r>
              <a:rPr lang="es-ES" dirty="0" err="1" smtClean="0"/>
              <a:t>routing</a:t>
            </a:r>
            <a:r>
              <a:rPr lang="es-ES" dirty="0" smtClean="0"/>
              <a:t> dinámico IPv4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1" y="1470481"/>
            <a:ext cx="6915948" cy="4991933"/>
          </a:xfrm>
        </p:spPr>
      </p:pic>
    </p:spTree>
    <p:extLst>
      <p:ext uri="{BB962C8B-B14F-4D97-AF65-F5344CB8AC3E}">
        <p14:creationId xmlns:p14="http://schemas.microsoft.com/office/powerpoint/2010/main" val="8099703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Protocolos de </a:t>
            </a:r>
            <a:r>
              <a:rPr lang="es-ES" dirty="0" err="1" smtClean="0"/>
              <a:t>routing</a:t>
            </a:r>
            <a:r>
              <a:rPr lang="es-ES" dirty="0" smtClean="0"/>
              <a:t> IPv6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32348" y="1232592"/>
            <a:ext cx="8733677" cy="4926405"/>
          </a:xfrm>
        </p:spPr>
        <p:txBody>
          <a:bodyPr/>
          <a:lstStyle/>
          <a:p>
            <a:pPr marL="0" indent="0">
              <a:buNone/>
            </a:pPr>
            <a:r>
              <a:rPr lang="es-ES" sz="2000" dirty="0"/>
              <a:t>Los routers Cisco pueden admitir diversos protocolos de routing dinámico IPv6, incluidos los siguientes: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 err="1" smtClean="0"/>
              <a:t>RIPng</a:t>
            </a:r>
            <a:r>
              <a:rPr lang="es-ES" sz="1600" b="1" dirty="0" smtClean="0"/>
              <a:t> </a:t>
            </a:r>
            <a:r>
              <a:rPr lang="es-ES" sz="1600" dirty="0" smtClean="0"/>
              <a:t>(</a:t>
            </a:r>
            <a:r>
              <a:rPr lang="es-ES" sz="1600" dirty="0"/>
              <a:t>RIP de próxima generación)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OSPFv3</a:t>
            </a:r>
            <a:endParaRPr lang="es-ES" sz="1600" dirty="0"/>
          </a:p>
          <a:p>
            <a:pPr lvl="1">
              <a:buFont typeface="Courier New" panose="02070309020205020404" pitchFamily="49" charset="0"/>
              <a:buChar char="o"/>
            </a:pPr>
            <a:r>
              <a:rPr lang="es-ES" sz="1600" b="1" dirty="0"/>
              <a:t>EIGRP</a:t>
            </a:r>
            <a:r>
              <a:rPr lang="es-ES" sz="1600" dirty="0"/>
              <a:t> para IPv6</a:t>
            </a:r>
          </a:p>
          <a:p>
            <a:pPr marL="0" indent="0">
              <a:buNone/>
            </a:pPr>
            <a:r>
              <a:rPr lang="es-ES" dirty="0" smtClean="0"/>
              <a:t>Utilice el comando </a:t>
            </a:r>
            <a:r>
              <a:rPr lang="es-ES" b="1" dirty="0"/>
              <a:t>ipv6 router ? </a:t>
            </a:r>
            <a:r>
              <a:rPr lang="es-ES" dirty="0" smtClean="0"/>
              <a:t>para determinar qué protocolos de </a:t>
            </a:r>
            <a:r>
              <a:rPr lang="es-ES" dirty="0" err="1" smtClean="0"/>
              <a:t>routing</a:t>
            </a:r>
            <a:r>
              <a:rPr lang="es-ES" dirty="0" smtClean="0"/>
              <a:t> admite IOS.</a:t>
            </a:r>
          </a:p>
        </p:txBody>
      </p:sp>
      <p:pic>
        <p:nvPicPr>
          <p:cNvPr id="3" name="Picture 2" descr="Routing and Switching Essentials - Mozilla Firefox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00" t="57083" r="40300" b="24160"/>
          <a:stretch/>
        </p:blipFill>
        <p:spPr>
          <a:xfrm>
            <a:off x="232348" y="4142547"/>
            <a:ext cx="8855957" cy="2016450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689956" y="-48399"/>
            <a:ext cx="8454044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Protocolos de </a:t>
            </a:r>
            <a:r>
              <a:rPr kumimoji="0" lang="es-ES" altLang="en-US" sz="12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routing</a:t>
            </a:r>
            <a:r>
              <a:rPr kumimoji="0" lang="es-E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IPv6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183337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ES" sz="1800" dirty="0" smtClean="0"/>
              <a:t>Protocolos de </a:t>
            </a:r>
            <a:r>
              <a:rPr lang="es-ES" sz="1800" dirty="0" err="1" smtClean="0"/>
              <a:t>routing</a:t>
            </a:r>
            <a:r>
              <a:rPr lang="es-ES" sz="1800" dirty="0" smtClean="0"/>
              <a:t> dinámico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Ejemplos de </a:t>
            </a:r>
            <a:r>
              <a:rPr lang="es-ES" dirty="0" err="1" smtClean="0"/>
              <a:t>routing</a:t>
            </a:r>
            <a:r>
              <a:rPr lang="es-ES" dirty="0" smtClean="0"/>
              <a:t> dinámico IPv6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64" y="1232593"/>
            <a:ext cx="6206606" cy="3319530"/>
          </a:xfrm>
        </p:spPr>
      </p:pic>
      <p:pic>
        <p:nvPicPr>
          <p:cNvPr id="7" name="Picture 6" descr="Routing and Switching Essentials - Mozilla Firefox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26" t="60916" r="39881" b="10280"/>
          <a:stretch/>
        </p:blipFill>
        <p:spPr>
          <a:xfrm>
            <a:off x="1492458" y="4866158"/>
            <a:ext cx="5680501" cy="184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4285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1.4 Resumen del capítulo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34690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279687" y="1487778"/>
            <a:ext cx="8600517" cy="248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600" dirty="0"/>
              <a:t>Describir las funciones y las características principales de un router.</a:t>
            </a:r>
          </a:p>
          <a:p>
            <a:r>
              <a:rPr lang="es-ES" sz="1600" dirty="0"/>
              <a:t>Configurar los parámetros básicos en un router para enrutar entre dos redes conectadas directamente, mediante la CLI.</a:t>
            </a:r>
          </a:p>
          <a:p>
            <a:r>
              <a:rPr lang="es-ES" sz="1600" dirty="0"/>
              <a:t>Verificar la conectividad entre dos redes que están conectadas directamente a un router.</a:t>
            </a:r>
          </a:p>
          <a:p>
            <a:r>
              <a:rPr lang="es-ES" sz="1600" dirty="0"/>
              <a:t>Explicar la forma en que los routers utilizan la información de los paquetes de datos para tomar decisiones de reenvío en una red de una pequeña a mediana empresa. </a:t>
            </a:r>
          </a:p>
          <a:p>
            <a:r>
              <a:rPr lang="es-ES" sz="1600" dirty="0"/>
              <a:t>Explicar el proceso de encapsulamiento y desencapsulamiento que utilizan los routers para el switching de paquetes entre interfaces.</a:t>
            </a:r>
          </a:p>
          <a:p>
            <a:r>
              <a:rPr lang="es-ES" sz="1600" dirty="0"/>
              <a:t>Explicar la función de determinación de rutas de un router.</a:t>
            </a:r>
          </a:p>
          <a:p>
            <a:r>
              <a:rPr lang="es-ES" sz="1600" dirty="0"/>
              <a:t>Explicar de qué manera un router obtiene información sobre redes remotas cuando funciona en la red de una pequeña a mediana empresa.</a:t>
            </a:r>
          </a:p>
          <a:p>
            <a:r>
              <a:rPr lang="es-ES" sz="1600" dirty="0"/>
              <a:t>Explicar la forma en que un router crea una tabla de routing de redes conectadas directamente.</a:t>
            </a:r>
          </a:p>
          <a:p>
            <a:r>
              <a:rPr lang="es-ES" sz="1600" dirty="0"/>
              <a:t>Explicar la forma en que un router crea una tabla de routing mediante rutas estáticas.</a:t>
            </a:r>
          </a:p>
          <a:p>
            <a:r>
              <a:rPr lang="es-ES" sz="1600" dirty="0"/>
              <a:t>Explicar la forma en que un router crea una tabla de routing mediante un protocolo de routing dinámico</a:t>
            </a:r>
            <a:r>
              <a:rPr lang="es-ES" sz="1600" dirty="0" smtClean="0"/>
              <a:t>.</a:t>
            </a:r>
            <a:endParaRPr lang="es-ES" sz="1600" dirty="0"/>
          </a:p>
        </p:txBody>
      </p:sp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Resumen del capítulo</a:t>
            </a:r>
            <a:r>
              <a:rPr dirty="0"/>
              <a:t/>
            </a:r>
            <a:br>
              <a:rPr dirty="0"/>
            </a:br>
            <a:r>
              <a:rPr lang="es-ES" dirty="0">
                <a:latin typeface="Arial" charset="0"/>
              </a:rPr>
              <a:t>Resumen</a:t>
            </a:r>
          </a:p>
        </p:txBody>
      </p:sp>
    </p:spTree>
    <p:extLst>
      <p:ext uri="{BB962C8B-B14F-4D97-AF65-F5344CB8AC3E}">
        <p14:creationId xmlns:p14="http://schemas.microsoft.com/office/powerpoint/2010/main" val="249776092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Sección 1.1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Nuevos términos y comandos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6908" y="1344890"/>
            <a:ext cx="2700210" cy="5302814"/>
          </a:xfrm>
        </p:spPr>
        <p:txBody>
          <a:bodyPr wrap="square">
            <a:normAutofit/>
          </a:bodyPr>
          <a:lstStyle/>
          <a:p>
            <a:pPr eaLnBrk="1" fontAlgn="b" hangingPunct="1"/>
            <a:r>
              <a:rPr lang="en-US" sz="1600" dirty="0" err="1" smtClean="0">
                <a:latin typeface="Arial" pitchFamily="34" charset="0"/>
              </a:rPr>
              <a:t>Topología</a:t>
            </a:r>
            <a:endParaRPr lang="en-US" sz="1600" dirty="0" smtClean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 smtClean="0">
                <a:latin typeface="Arial" pitchFamily="34" charset="0"/>
              </a:rPr>
              <a:t>Velocidad</a:t>
            </a:r>
            <a:endParaRPr lang="en-US" sz="1600" dirty="0" smtClean="0">
              <a:latin typeface="Arial" pitchFamily="34" charset="0"/>
            </a:endParaRPr>
          </a:p>
          <a:p>
            <a:pPr eaLnBrk="1" fontAlgn="auto" hangingPunct="1"/>
            <a:r>
              <a:rPr lang="en-US" sz="1600" dirty="0" err="1" smtClean="0">
                <a:latin typeface="Arial" pitchFamily="34" charset="0"/>
              </a:rPr>
              <a:t>Costo</a:t>
            </a:r>
            <a:endParaRPr lang="en-US" sz="1600" dirty="0" smtClean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 smtClean="0">
                <a:latin typeface="Arial" pitchFamily="34" charset="0"/>
              </a:rPr>
              <a:t>Seguridad</a:t>
            </a:r>
            <a:endParaRPr lang="en-US" sz="1600" dirty="0" smtClean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 smtClean="0">
                <a:latin typeface="Arial" pitchFamily="34" charset="0"/>
              </a:rPr>
              <a:t>Disponibilidad</a:t>
            </a:r>
            <a:endParaRPr lang="en-US" sz="1600" dirty="0" smtClean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 smtClean="0">
                <a:latin typeface="Arial" pitchFamily="34" charset="0"/>
              </a:rPr>
              <a:t>Escalabilidad</a:t>
            </a:r>
            <a:endParaRPr lang="en-US" sz="1600" dirty="0" smtClean="0">
              <a:latin typeface="Arial" pitchFamily="34" charset="0"/>
            </a:endParaRPr>
          </a:p>
          <a:p>
            <a:pPr eaLnBrk="1" fontAlgn="b" hangingPunct="1"/>
            <a:r>
              <a:rPr lang="en-US" sz="1600" dirty="0" err="1" smtClean="0">
                <a:latin typeface="Arial" pitchFamily="34" charset="0"/>
              </a:rPr>
              <a:t>Confiabilidad</a:t>
            </a:r>
            <a:endParaRPr lang="en-US" sz="1600" dirty="0" smtClean="0">
              <a:latin typeface="Arial" pitchFamily="34" charset="0"/>
            </a:endParaRPr>
          </a:p>
          <a:p>
            <a:pPr eaLnBrk="1" fontAlgn="b" hangingPunct="1"/>
            <a:r>
              <a:rPr lang="en-US" sz="1600" dirty="0" smtClean="0">
                <a:latin typeface="Arial" pitchFamily="34" charset="0"/>
              </a:rPr>
              <a:t> </a:t>
            </a:r>
            <a:r>
              <a:rPr lang="en-US" sz="1600" dirty="0" err="1" smtClean="0">
                <a:latin typeface="Arial" pitchFamily="34" charset="0"/>
              </a:rPr>
              <a:t>Protocolo</a:t>
            </a:r>
            <a:r>
              <a:rPr lang="en-US" sz="1600" dirty="0" smtClean="0">
                <a:latin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</a:rPr>
              <a:t>punto</a:t>
            </a:r>
            <a:r>
              <a:rPr lang="en-US" sz="1600" dirty="0" smtClean="0">
                <a:latin typeface="Arial" pitchFamily="34" charset="0"/>
              </a:rPr>
              <a:t> a </a:t>
            </a:r>
            <a:r>
              <a:rPr lang="en-US" sz="1600" dirty="0" err="1" smtClean="0">
                <a:latin typeface="Arial" pitchFamily="34" charset="0"/>
              </a:rPr>
              <a:t>punto</a:t>
            </a:r>
            <a:r>
              <a:rPr lang="en-US" sz="1600" dirty="0" smtClean="0">
                <a:latin typeface="Arial" pitchFamily="34" charset="0"/>
              </a:rPr>
              <a:t> (PPP)</a:t>
            </a:r>
          </a:p>
          <a:p>
            <a:pPr eaLnBrk="1" fontAlgn="b" hangingPunct="1"/>
            <a:r>
              <a:rPr lang="en-US" sz="1600" dirty="0" smtClean="0">
                <a:latin typeface="Arial" pitchFamily="34" charset="0"/>
              </a:rPr>
              <a:t>Switching de </a:t>
            </a:r>
            <a:r>
              <a:rPr lang="en-US" sz="1600" dirty="0" err="1" smtClean="0">
                <a:latin typeface="Arial" pitchFamily="34" charset="0"/>
              </a:rPr>
              <a:t>procesos</a:t>
            </a:r>
            <a:endParaRPr lang="en-US" sz="1600" dirty="0" smtClean="0">
              <a:latin typeface="Arial" pitchFamily="34" charset="0"/>
            </a:endParaRPr>
          </a:p>
          <a:p>
            <a:pPr eaLnBrk="1" fontAlgn="b" hangingPunct="1"/>
            <a:r>
              <a:rPr lang="en-US" sz="1600" dirty="0" smtClean="0">
                <a:latin typeface="Arial" pitchFamily="34" charset="0"/>
              </a:rPr>
              <a:t>Switching </a:t>
            </a:r>
            <a:r>
              <a:rPr lang="en-US" sz="1600" dirty="0" err="1" smtClean="0">
                <a:latin typeface="Arial" pitchFamily="34" charset="0"/>
              </a:rPr>
              <a:t>rápido</a:t>
            </a:r>
            <a:endParaRPr lang="en-US" sz="1600" dirty="0" smtClean="0">
              <a:latin typeface="Arial" pitchFamily="34" charset="0"/>
            </a:endParaRPr>
          </a:p>
          <a:p>
            <a:pPr eaLnBrk="1" fontAlgn="b" hangingPunct="1"/>
            <a:r>
              <a:rPr lang="en-US" sz="1600" dirty="0" smtClean="0">
                <a:latin typeface="Arial" pitchFamily="34" charset="0"/>
              </a:rPr>
              <a:t>Cisco Express </a:t>
            </a:r>
            <a:br>
              <a:rPr lang="en-US" sz="1600" dirty="0" smtClean="0">
                <a:latin typeface="Arial" pitchFamily="34" charset="0"/>
              </a:rPr>
            </a:br>
            <a:r>
              <a:rPr lang="en-US" sz="1600" dirty="0" smtClean="0">
                <a:latin typeface="Arial" pitchFamily="34" charset="0"/>
              </a:rPr>
              <a:t>Forwarding (CEF)</a:t>
            </a:r>
          </a:p>
          <a:p>
            <a:pPr eaLnBrk="1" fontAlgn="b" hangingPunct="1"/>
            <a:r>
              <a:rPr lang="en-US" sz="1600" dirty="0" err="1" smtClean="0">
                <a:latin typeface="Arial" pitchFamily="34" charset="0"/>
              </a:rPr>
              <a:t>Puntos</a:t>
            </a:r>
            <a:r>
              <a:rPr lang="en-US" sz="1600" dirty="0" smtClean="0">
                <a:latin typeface="Arial" pitchFamily="34" charset="0"/>
              </a:rPr>
              <a:t> de </a:t>
            </a:r>
            <a:r>
              <a:rPr lang="en-US" sz="1600" dirty="0" err="1" smtClean="0">
                <a:latin typeface="Arial" pitchFamily="34" charset="0"/>
              </a:rPr>
              <a:t>acceso</a:t>
            </a:r>
            <a:r>
              <a:rPr lang="en-US" sz="1600" dirty="0" smtClean="0">
                <a:latin typeface="Arial" pitchFamily="34" charset="0"/>
              </a:rPr>
              <a:t> </a:t>
            </a:r>
            <a:r>
              <a:rPr lang="en-US" sz="1600" dirty="0" err="1" smtClean="0">
                <a:latin typeface="Arial" pitchFamily="34" charset="0"/>
              </a:rPr>
              <a:t>inalámbrico</a:t>
            </a:r>
            <a:r>
              <a:rPr lang="en-US" sz="1600" dirty="0" smtClean="0">
                <a:latin typeface="Arial" pitchFamily="34" charset="0"/>
              </a:rPr>
              <a:t> (WAP)</a:t>
            </a:r>
          </a:p>
          <a:p>
            <a:pPr eaLnBrk="1" fontAlgn="b" hangingPunct="1"/>
            <a:endParaRPr lang="en-US" sz="1600" dirty="0">
              <a:latin typeface="Arial" pitchFamily="34" charset="0"/>
            </a:endParaRPr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2977118" y="1344890"/>
            <a:ext cx="2885705" cy="5321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r>
              <a:rPr lang="es-ES" sz="1600" dirty="0"/>
              <a:t>Router perimetral</a:t>
            </a:r>
          </a:p>
          <a:p>
            <a:pPr eaLnBrk="1" fontAlgn="b" hangingPunct="1"/>
            <a:r>
              <a:rPr lang="es-ES" sz="1600" dirty="0"/>
              <a:t>Gateway de último recurso</a:t>
            </a:r>
          </a:p>
          <a:p>
            <a:pPr eaLnBrk="1" fontAlgn="b" hangingPunct="1"/>
            <a:r>
              <a:rPr lang="es-ES" sz="1600" dirty="0"/>
              <a:t>Diagrama de topología </a:t>
            </a:r>
          </a:p>
          <a:p>
            <a:pPr eaLnBrk="1" fontAlgn="b" hangingPunct="1"/>
            <a:r>
              <a:rPr lang="es-ES" sz="1600" dirty="0"/>
              <a:t>Secure Shell (SSH) </a:t>
            </a:r>
          </a:p>
          <a:p>
            <a:pPr eaLnBrk="1" fontAlgn="b" hangingPunct="1"/>
            <a:r>
              <a:rPr lang="es-ES" sz="1600" dirty="0"/>
              <a:t>Protocolo de transferencia de hipertexto seguro (HTTPS)</a:t>
            </a:r>
          </a:p>
          <a:p>
            <a:pPr eaLnBrk="1" fontAlgn="b" hangingPunct="1"/>
            <a:r>
              <a:rPr lang="es-ES" sz="1600" dirty="0"/>
              <a:t>Cable de consola</a:t>
            </a:r>
          </a:p>
          <a:p>
            <a:pPr eaLnBrk="1" fontAlgn="b" hangingPunct="1"/>
            <a:r>
              <a:rPr lang="es-ES" sz="1600" dirty="0"/>
              <a:t>Software de emulación de terminales: Tera Term, PuTTY, HyperTerminal</a:t>
            </a:r>
          </a:p>
          <a:p>
            <a:pPr eaLnBrk="1" fontAlgn="b" hangingPunct="1"/>
            <a:r>
              <a:rPr lang="es-ES" sz="1600" dirty="0"/>
              <a:t>Proteger el acceso administrativo</a:t>
            </a:r>
          </a:p>
          <a:p>
            <a:pPr eaLnBrk="1" fontAlgn="b" hangingPunct="1"/>
            <a:r>
              <a:rPr lang="es-ES" sz="1600" dirty="0" smtClean="0"/>
              <a:t>Comando de configuración de interfaces </a:t>
            </a:r>
            <a:r>
              <a:rPr lang="es-ES" sz="1600" b="1" dirty="0" smtClean="0"/>
              <a:t>ipv6 </a:t>
            </a:r>
            <a:r>
              <a:rPr lang="es-ES" sz="1600" b="1" dirty="0" err="1" smtClean="0"/>
              <a:t>address</a:t>
            </a:r>
            <a:r>
              <a:rPr lang="es-ES" sz="1600" b="1" dirty="0" smtClean="0"/>
              <a:t> </a:t>
            </a:r>
            <a:r>
              <a:rPr lang="es-ES" sz="1600" i="1" dirty="0" smtClean="0"/>
              <a:t>dirección-ipv6</a:t>
            </a:r>
            <a:r>
              <a:rPr lang="es-ES" sz="1600" dirty="0" smtClean="0"/>
              <a:t>/</a:t>
            </a:r>
            <a:r>
              <a:rPr lang="es-ES" sz="1600" i="1" dirty="0" smtClean="0"/>
              <a:t>longitud-ipv6</a:t>
            </a:r>
            <a:r>
              <a:rPr lang="es-ES" sz="1600" i="1" dirty="0"/>
              <a:t> </a:t>
            </a:r>
            <a:r>
              <a:rPr lang="es-ES" sz="1600" dirty="0"/>
              <a:t>[link-local | eui-64]</a:t>
            </a:r>
          </a:p>
          <a:p>
            <a:pPr eaLnBrk="1" fontAlgn="b" hangingPunct="1"/>
            <a:endParaRPr lang="es-ES" sz="16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884089" y="1344890"/>
            <a:ext cx="2841064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r>
              <a:rPr lang="es-ES" sz="1600" dirty="0" smtClean="0"/>
              <a:t>Comando </a:t>
            </a:r>
            <a:r>
              <a:rPr lang="es-ES" sz="1600" b="1" dirty="0"/>
              <a:t>no shutdown</a:t>
            </a:r>
          </a:p>
          <a:p>
            <a:pPr eaLnBrk="1" fontAlgn="b" hangingPunct="1"/>
            <a:r>
              <a:rPr lang="es-ES" sz="1600" dirty="0"/>
              <a:t>Interfaz de loopback</a:t>
            </a:r>
          </a:p>
          <a:p>
            <a:pPr eaLnBrk="1" fontAlgn="b" hangingPunct="1"/>
            <a:r>
              <a:rPr lang="es-ES" sz="1600" dirty="0" smtClean="0"/>
              <a:t>Comando </a:t>
            </a:r>
            <a:r>
              <a:rPr lang="es-ES" sz="1600" b="1" dirty="0"/>
              <a:t>interface loopback </a:t>
            </a:r>
            <a:r>
              <a:rPr lang="es-ES" sz="1600" i="1" dirty="0"/>
              <a:t>número</a:t>
            </a:r>
            <a:endParaRPr lang="es-ES" sz="1600" dirty="0"/>
          </a:p>
          <a:p>
            <a:pPr eaLnBrk="1" fontAlgn="b" hangingPunct="1"/>
            <a:r>
              <a:rPr lang="es-ES" sz="1600" dirty="0" smtClean="0"/>
              <a:t>Comando </a:t>
            </a:r>
            <a:r>
              <a:rPr lang="es-ES" sz="1600" b="1" dirty="0"/>
              <a:t>show ip route</a:t>
            </a:r>
          </a:p>
          <a:p>
            <a:pPr eaLnBrk="1" fontAlgn="b" hangingPunct="1"/>
            <a:r>
              <a:rPr lang="es-ES" sz="1600" dirty="0" smtClean="0"/>
              <a:t>Interfaz </a:t>
            </a:r>
            <a:r>
              <a:rPr lang="es-ES" sz="1600" b="1" dirty="0"/>
              <a:t>show running-config</a:t>
            </a:r>
            <a:r>
              <a:rPr lang="es-ES" sz="1600" dirty="0" smtClean="0"/>
              <a:t> </a:t>
            </a:r>
            <a:r>
              <a:rPr lang="es-ES" sz="1600" i="1" dirty="0"/>
              <a:t>ID de la interfaz</a:t>
            </a:r>
            <a:endParaRPr lang="es-ES" sz="1600" dirty="0"/>
          </a:p>
          <a:p>
            <a:pPr eaLnBrk="1" fontAlgn="b" hangingPunct="1"/>
            <a:r>
              <a:rPr lang="es-ES" sz="1600" dirty="0" smtClean="0"/>
              <a:t>Comando </a:t>
            </a:r>
            <a:r>
              <a:rPr lang="es-ES" sz="1600" b="1" dirty="0"/>
              <a:t>show ip interface brief</a:t>
            </a:r>
          </a:p>
          <a:p>
            <a:pPr eaLnBrk="1" fontAlgn="b" hangingPunct="1"/>
            <a:r>
              <a:rPr lang="es-ES" sz="1600" dirty="0" smtClean="0"/>
              <a:t>Comando </a:t>
            </a:r>
            <a:r>
              <a:rPr lang="es-ES" sz="1600" b="1" dirty="0"/>
              <a:t>show </a:t>
            </a:r>
            <a:r>
              <a:rPr lang="es-ES" sz="1600" b="1" dirty="0" err="1"/>
              <a:t>running-config</a:t>
            </a:r>
            <a:r>
              <a:rPr lang="es-ES" sz="1600" dirty="0" smtClean="0"/>
              <a:t> interface</a:t>
            </a:r>
            <a:endParaRPr lang="es-ES" sz="1600" dirty="0"/>
          </a:p>
          <a:p>
            <a:pPr eaLnBrk="1" fontAlgn="b" hangingPunct="1"/>
            <a:r>
              <a:rPr lang="es-ES" sz="1600" dirty="0" smtClean="0"/>
              <a:t>Comando </a:t>
            </a:r>
            <a:r>
              <a:rPr lang="es-ES" sz="1600" b="1" dirty="0"/>
              <a:t>show ip interfaces</a:t>
            </a:r>
          </a:p>
          <a:p>
            <a:pPr eaLnBrk="1" fontAlgn="b" hangingPunct="1"/>
            <a:r>
              <a:rPr lang="es-ES" sz="1600" dirty="0" smtClean="0"/>
              <a:t>Comando </a:t>
            </a:r>
            <a:r>
              <a:rPr lang="es-ES" sz="1600" b="1" dirty="0"/>
              <a:t>show ipv6 interface</a:t>
            </a:r>
          </a:p>
        </p:txBody>
      </p:sp>
    </p:spTree>
    <p:extLst>
      <p:ext uri="{BB962C8B-B14F-4D97-AF65-F5344CB8AC3E}">
        <p14:creationId xmlns:p14="http://schemas.microsoft.com/office/powerpoint/2010/main" val="3150004748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Sección 1.1</a:t>
            </a:r>
            <a:r>
              <a:rPr lang="es-ES" sz="1800" dirty="0" smtClean="0"/>
              <a:t> (continuación)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Nuevos términos y comandos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6908" y="1358745"/>
            <a:ext cx="2721476" cy="4946358"/>
          </a:xfrm>
        </p:spPr>
        <p:txBody>
          <a:bodyPr/>
          <a:lstStyle/>
          <a:p>
            <a:pPr eaLnBrk="1" fontAlgn="auto" hangingPunct="1"/>
            <a:r>
              <a:rPr lang="es-ES" altLang="zh-CN" sz="1600" dirty="0"/>
              <a:t>Comando </a:t>
            </a:r>
            <a:r>
              <a:rPr lang="es-ES" altLang="zh-CN" sz="1600" b="1" dirty="0"/>
              <a:t>show interfaces</a:t>
            </a:r>
          </a:p>
          <a:p>
            <a:pPr eaLnBrk="1" fontAlgn="b" hangingPunct="1"/>
            <a:r>
              <a:rPr lang="es-ES" altLang="zh-CN" sz="1600" dirty="0"/>
              <a:t>Comando </a:t>
            </a:r>
            <a:r>
              <a:rPr lang="es-ES" altLang="zh-CN" sz="1600" b="1" dirty="0"/>
              <a:t>show ipv6 interface </a:t>
            </a:r>
            <a:r>
              <a:rPr lang="es-ES" altLang="zh-CN" sz="1600" b="1" dirty="0" smtClean="0"/>
              <a:t/>
            </a:r>
            <a:br>
              <a:rPr lang="es-ES" altLang="zh-CN" sz="1600" b="1" dirty="0" smtClean="0"/>
            </a:br>
            <a:r>
              <a:rPr lang="es-ES" altLang="zh-CN" sz="1600" b="1" dirty="0" err="1" smtClean="0"/>
              <a:t>brief</a:t>
            </a:r>
            <a:endParaRPr lang="es-ES" altLang="zh-CN" sz="1600" b="1" dirty="0"/>
          </a:p>
          <a:p>
            <a:pPr eaLnBrk="1" fontAlgn="auto" hangingPunct="1"/>
            <a:r>
              <a:rPr lang="es-ES" altLang="zh-CN" sz="1600" dirty="0"/>
              <a:t>Comando </a:t>
            </a:r>
            <a:r>
              <a:rPr lang="es-ES" altLang="zh-CN" sz="1600" b="1" dirty="0"/>
              <a:t>show ipv6 </a:t>
            </a:r>
            <a:r>
              <a:rPr lang="es-ES" altLang="zh-CN" sz="1600" b="1" dirty="0" err="1"/>
              <a:t>route</a:t>
            </a:r>
            <a:endParaRPr lang="es-ES" altLang="zh-CN" sz="1600" b="1" dirty="0"/>
          </a:p>
          <a:p>
            <a:pPr eaLnBrk="1" fontAlgn="b" hangingPunct="1"/>
            <a:r>
              <a:rPr lang="es-ES" altLang="zh-CN" sz="1600" dirty="0"/>
              <a:t>Carácter de barra vertical </a:t>
            </a:r>
            <a:r>
              <a:rPr lang="es-ES" altLang="zh-CN" sz="1600" dirty="0" smtClean="0"/>
              <a:t>(|)</a:t>
            </a:r>
            <a:endParaRPr lang="es-ES" altLang="zh-CN" sz="1600" dirty="0"/>
          </a:p>
          <a:p>
            <a:pPr eaLnBrk="1" fontAlgn="b" hangingPunct="1"/>
            <a:r>
              <a:rPr lang="es-ES" altLang="zh-CN" sz="1600" dirty="0" err="1"/>
              <a:t>Ctrl+P</a:t>
            </a:r>
            <a:endParaRPr lang="es-ES" altLang="zh-CN" sz="1600" dirty="0"/>
          </a:p>
          <a:p>
            <a:pPr eaLnBrk="1" fontAlgn="b" hangingPunct="1"/>
            <a:r>
              <a:rPr lang="es-ES" altLang="zh-CN" sz="1600" dirty="0" err="1"/>
              <a:t>Ctrl+N</a:t>
            </a:r>
            <a:endParaRPr lang="es-ES" altLang="zh-CN" sz="1600" dirty="0"/>
          </a:p>
          <a:p>
            <a:pPr eaLnBrk="1" fontAlgn="b" hangingPunct="1"/>
            <a:r>
              <a:rPr lang="es-ES" altLang="zh-CN" sz="1600" b="1" dirty="0"/>
              <a:t>show </a:t>
            </a:r>
            <a:r>
              <a:rPr lang="es-ES" altLang="zh-CN" sz="1600" b="1" dirty="0" err="1"/>
              <a:t>history</a:t>
            </a:r>
            <a:endParaRPr lang="es-ES" altLang="zh-CN" sz="1600" b="1" dirty="0"/>
          </a:p>
          <a:p>
            <a:pPr eaLnBrk="1" fontAlgn="b" hangingPunct="1"/>
            <a:r>
              <a:rPr lang="es-ES" altLang="zh-CN" sz="1600" b="1" dirty="0"/>
              <a:t>terminal </a:t>
            </a:r>
            <a:r>
              <a:rPr lang="es-ES" altLang="zh-CN" sz="1600" b="1" dirty="0" err="1"/>
              <a:t>history</a:t>
            </a:r>
            <a:endParaRPr lang="es-ES" altLang="zh-CN" sz="16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08165" y="1358745"/>
            <a:ext cx="2850381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endParaRPr lang="en-US" sz="16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856379" y="1358745"/>
            <a:ext cx="2841064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fontAlgn="b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610455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Sección 1.2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Nuevos términos y comandos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6908" y="1358745"/>
            <a:ext cx="2721476" cy="4946358"/>
          </a:xfrm>
        </p:spPr>
        <p:txBody>
          <a:bodyPr/>
          <a:lstStyle/>
          <a:p>
            <a:pPr eaLnBrk="1" fontAlgn="b" hangingPunct="1"/>
            <a:r>
              <a:rPr lang="es-ES" altLang="zh-CN" sz="1600" dirty="0"/>
              <a:t>Métricas</a:t>
            </a:r>
          </a:p>
          <a:p>
            <a:pPr eaLnBrk="1" fontAlgn="b" hangingPunct="1"/>
            <a:r>
              <a:rPr lang="es-ES" altLang="zh-CN" sz="1600" dirty="0"/>
              <a:t>Protocolo de información de </a:t>
            </a:r>
            <a:r>
              <a:rPr lang="es-ES" altLang="zh-CN" sz="1600" dirty="0" err="1"/>
              <a:t>routing</a:t>
            </a:r>
            <a:r>
              <a:rPr lang="es-ES" altLang="zh-CN" sz="1600" dirty="0"/>
              <a:t> (RIP)</a:t>
            </a:r>
          </a:p>
          <a:p>
            <a:pPr eaLnBrk="1" fontAlgn="b" hangingPunct="1"/>
            <a:r>
              <a:rPr lang="es-ES" altLang="zh-CN" sz="1600" dirty="0"/>
              <a:t>Abrir primero la ruta más corta (OSPF)</a:t>
            </a:r>
          </a:p>
          <a:p>
            <a:pPr eaLnBrk="1" fontAlgn="b" hangingPunct="1"/>
            <a:r>
              <a:rPr lang="es-ES" altLang="zh-CN" sz="1600" dirty="0"/>
              <a:t>Protocolo mejorado de </a:t>
            </a:r>
            <a:r>
              <a:rPr lang="es-ES" altLang="zh-CN" sz="1600" dirty="0" err="1"/>
              <a:t>routing</a:t>
            </a:r>
            <a:r>
              <a:rPr lang="es-ES" altLang="zh-CN" sz="1600" dirty="0"/>
              <a:t> de </a:t>
            </a:r>
            <a:r>
              <a:rPr lang="es-ES" altLang="zh-CN" sz="1600" dirty="0" err="1"/>
              <a:t>gateway</a:t>
            </a:r>
            <a:r>
              <a:rPr lang="es-ES" altLang="zh-CN" sz="1600" dirty="0"/>
              <a:t> interior (EIGRP)</a:t>
            </a:r>
          </a:p>
          <a:p>
            <a:pPr eaLnBrk="1" fontAlgn="b" hangingPunct="1"/>
            <a:r>
              <a:rPr lang="es-ES" altLang="zh-CN" sz="1600" dirty="0"/>
              <a:t>equilibrio de carga</a:t>
            </a:r>
          </a:p>
          <a:p>
            <a:pPr eaLnBrk="1" fontAlgn="b" hangingPunct="1"/>
            <a:r>
              <a:rPr lang="es-ES" altLang="zh-CN" sz="1600" dirty="0"/>
              <a:t>IS-IS: Sistema intermedio a sistema intermedio</a:t>
            </a:r>
          </a:p>
          <a:p>
            <a:pPr eaLnBrk="1" fontAlgn="auto" hangingPunct="1"/>
            <a:r>
              <a:rPr lang="es-ES" altLang="zh-CN" sz="1600" dirty="0" err="1"/>
              <a:t>RIPng</a:t>
            </a:r>
            <a:r>
              <a:rPr lang="es-ES" altLang="zh-CN" sz="1600" dirty="0"/>
              <a:t> (RIP de próxima generación)</a:t>
            </a:r>
          </a:p>
          <a:p>
            <a:pPr eaLnBrk="1" fontAlgn="auto" hangingPunct="1"/>
            <a:r>
              <a:rPr lang="es-ES" altLang="zh-CN" sz="1600" dirty="0" smtClean="0"/>
              <a:t>OSPFv3</a:t>
            </a:r>
            <a:endParaRPr lang="es-ES" altLang="zh-CN" sz="16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08165" y="1358745"/>
            <a:ext cx="2850381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endParaRPr lang="en-US" sz="1600" dirty="0"/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856379" y="1358745"/>
            <a:ext cx="2841064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85982867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>
                <a:latin typeface="Arial" charset="0"/>
              </a:rPr>
              <a:t>Sección 1.3</a:t>
            </a:r>
            <a:r>
              <a:rPr dirty="0"/>
              <a:t/>
            </a:r>
            <a:br>
              <a:rPr dirty="0"/>
            </a:br>
            <a:r>
              <a:rPr lang="es-ES" dirty="0" smtClean="0"/>
              <a:t>Nuevos términos y comandos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idx="1"/>
          </p:nvPr>
        </p:nvSpPr>
        <p:spPr>
          <a:xfrm>
            <a:off x="276908" y="1331035"/>
            <a:ext cx="2721476" cy="4946358"/>
          </a:xfrm>
        </p:spPr>
        <p:txBody>
          <a:bodyPr/>
          <a:lstStyle/>
          <a:p>
            <a:pPr eaLnBrk="1" fontAlgn="b" hangingPunct="1"/>
            <a:r>
              <a:rPr lang="es-ES" altLang="zh-CN" sz="1600" dirty="0"/>
              <a:t>Distancia administrativa (AD)</a:t>
            </a:r>
          </a:p>
          <a:p>
            <a:pPr eaLnBrk="1" fontAlgn="b" hangingPunct="1"/>
            <a:r>
              <a:rPr lang="es-ES" altLang="zh-CN" sz="1600" dirty="0"/>
              <a:t>Interfaces de ruta local</a:t>
            </a:r>
          </a:p>
          <a:p>
            <a:pPr eaLnBrk="1" fontAlgn="b" hangingPunct="1"/>
            <a:r>
              <a:rPr lang="es-ES" altLang="zh-CN" sz="1600" dirty="0"/>
              <a:t>Rutas estáticas</a:t>
            </a:r>
          </a:p>
          <a:p>
            <a:pPr eaLnBrk="1" fontAlgn="b" hangingPunct="1"/>
            <a:r>
              <a:rPr lang="es-ES" altLang="zh-CN" sz="1600" dirty="0"/>
              <a:t>Marca de hora de la ruta</a:t>
            </a:r>
          </a:p>
          <a:p>
            <a:pPr eaLnBrk="1" fontAlgn="b" hangingPunct="1"/>
            <a:r>
              <a:rPr lang="es-ES" altLang="zh-CN" sz="1600" dirty="0"/>
              <a:t>Origen de la ruta </a:t>
            </a:r>
          </a:p>
          <a:p>
            <a:pPr eaLnBrk="1" fontAlgn="b" hangingPunct="1"/>
            <a:r>
              <a:rPr lang="es-ES" altLang="zh-CN" sz="1600" b="1" dirty="0" err="1"/>
              <a:t>ip</a:t>
            </a:r>
            <a:r>
              <a:rPr lang="es-ES" altLang="zh-CN" sz="1600" b="1" dirty="0"/>
              <a:t> </a:t>
            </a:r>
            <a:r>
              <a:rPr lang="es-ES" altLang="zh-CN" sz="1600" b="1" dirty="0" err="1"/>
              <a:t>route</a:t>
            </a:r>
            <a:r>
              <a:rPr lang="es-ES" altLang="zh-CN" sz="1600" b="1" dirty="0"/>
              <a:t> </a:t>
            </a:r>
            <a:r>
              <a:rPr lang="es-ES" altLang="zh-CN" sz="1600" i="1" dirty="0"/>
              <a:t>máscara de red</a:t>
            </a:r>
            <a:r>
              <a:rPr lang="es-ES" altLang="zh-CN" sz="1600" dirty="0"/>
              <a:t> { </a:t>
            </a:r>
            <a:r>
              <a:rPr lang="es-ES" altLang="zh-CN" sz="1600" i="1" dirty="0" err="1"/>
              <a:t>ip</a:t>
            </a:r>
            <a:r>
              <a:rPr lang="es-ES" altLang="zh-CN" sz="1600" i="1" dirty="0"/>
              <a:t>-de-siguiente-salto</a:t>
            </a:r>
            <a:r>
              <a:rPr lang="es-ES" altLang="zh-CN" sz="1600" dirty="0"/>
              <a:t> | </a:t>
            </a:r>
            <a:r>
              <a:rPr lang="es-ES" altLang="zh-CN" sz="1600" i="1" dirty="0"/>
              <a:t>interfaz-de-salida</a:t>
            </a:r>
            <a:r>
              <a:rPr lang="es-ES" altLang="zh-CN" sz="1600" dirty="0"/>
              <a:t> } </a:t>
            </a:r>
          </a:p>
          <a:p>
            <a:pPr eaLnBrk="1" fontAlgn="b" hangingPunct="1"/>
            <a:r>
              <a:rPr lang="es-ES" altLang="zh-CN" sz="1600" b="1" dirty="0" err="1"/>
              <a:t>ip</a:t>
            </a:r>
            <a:r>
              <a:rPr lang="es-ES" altLang="zh-CN" sz="1600" b="1" dirty="0"/>
              <a:t> </a:t>
            </a:r>
            <a:r>
              <a:rPr lang="es-ES" altLang="zh-CN" sz="1600" b="1" dirty="0" err="1"/>
              <a:t>route</a:t>
            </a:r>
            <a:r>
              <a:rPr lang="es-ES" altLang="zh-CN" sz="1600" b="1" dirty="0"/>
              <a:t> 0.0.0.0 0.0.0.0</a:t>
            </a:r>
            <a:r>
              <a:rPr lang="es-ES" altLang="zh-CN" sz="1600" dirty="0"/>
              <a:t> { </a:t>
            </a:r>
            <a:r>
              <a:rPr lang="es-ES" altLang="zh-CN" sz="1600" i="1" dirty="0"/>
              <a:t>interfaz-de-salida</a:t>
            </a:r>
            <a:r>
              <a:rPr lang="es-ES" altLang="zh-CN" sz="1600" dirty="0"/>
              <a:t> | </a:t>
            </a:r>
            <a:r>
              <a:rPr lang="es-ES" altLang="zh-CN" sz="1600" i="1" dirty="0" err="1"/>
              <a:t>ip</a:t>
            </a:r>
            <a:r>
              <a:rPr lang="es-ES" altLang="zh-CN" sz="1600" i="1" dirty="0"/>
              <a:t>-del-siguiente-salto</a:t>
            </a:r>
            <a:r>
              <a:rPr lang="es-ES" altLang="zh-CN" sz="1600" dirty="0"/>
              <a:t> }</a:t>
            </a:r>
          </a:p>
          <a:p>
            <a:pPr eaLnBrk="1" fontAlgn="b" hangingPunct="1"/>
            <a:r>
              <a:rPr lang="es-ES" altLang="zh-CN" sz="1600" b="1" dirty="0"/>
              <a:t>ipv6 </a:t>
            </a:r>
            <a:r>
              <a:rPr lang="es-ES" altLang="zh-CN" sz="1600" b="1" dirty="0" err="1"/>
              <a:t>unicast-routing</a:t>
            </a:r>
            <a:endParaRPr lang="es-ES" altLang="zh-CN" sz="1600" b="1" dirty="0"/>
          </a:p>
          <a:p>
            <a:pPr eaLnBrk="1" fontAlgn="b" hangingPunct="1"/>
            <a:r>
              <a:rPr lang="es-ES" altLang="zh-CN" sz="1600" b="1" dirty="0"/>
              <a:t>ipv6 </a:t>
            </a:r>
            <a:r>
              <a:rPr lang="es-ES" altLang="zh-CN" sz="1600" b="1" dirty="0" err="1"/>
              <a:t>route</a:t>
            </a:r>
            <a:r>
              <a:rPr lang="es-ES" altLang="zh-CN" sz="1600" b="1" dirty="0"/>
              <a:t> ::/0 </a:t>
            </a:r>
            <a:r>
              <a:rPr lang="es-ES" altLang="zh-CN" sz="1600" dirty="0"/>
              <a:t>{</a:t>
            </a:r>
            <a:r>
              <a:rPr lang="es-ES" altLang="zh-CN" sz="1600" i="1" dirty="0"/>
              <a:t>dirección-ipv6 </a:t>
            </a:r>
            <a:r>
              <a:rPr lang="es-ES" altLang="zh-CN" sz="1600" dirty="0"/>
              <a:t>|</a:t>
            </a:r>
            <a:r>
              <a:rPr lang="es-ES" altLang="zh-CN" sz="1600" i="1" dirty="0"/>
              <a:t> tipo-de-interfaz número-de-interfaz</a:t>
            </a:r>
            <a:r>
              <a:rPr lang="es-ES" altLang="zh-CN" sz="1600" dirty="0" smtClean="0"/>
              <a:t>}</a:t>
            </a:r>
            <a:endParaRPr lang="es-ES" altLang="zh-CN" sz="1600" dirty="0"/>
          </a:p>
        </p:txBody>
      </p:sp>
      <p:sp>
        <p:nvSpPr>
          <p:cNvPr id="6" name="Content Placeholder 1"/>
          <p:cNvSpPr txBox="1">
            <a:spLocks/>
          </p:cNvSpPr>
          <p:nvPr/>
        </p:nvSpPr>
        <p:spPr bwMode="auto">
          <a:xfrm>
            <a:off x="3008165" y="1358745"/>
            <a:ext cx="2850381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r>
              <a:rPr lang="es-ES" altLang="zh-CN" sz="1600" b="1" dirty="0"/>
              <a:t>ipv6 </a:t>
            </a:r>
            <a:r>
              <a:rPr lang="es-ES" altLang="zh-CN" sz="1600" b="1" dirty="0" err="1"/>
              <a:t>route</a:t>
            </a:r>
            <a:r>
              <a:rPr lang="es-ES" altLang="zh-CN" sz="1600" b="1" dirty="0"/>
              <a:t> </a:t>
            </a:r>
            <a:r>
              <a:rPr lang="es-ES" altLang="zh-CN" sz="1600" i="1" dirty="0"/>
              <a:t>prefijo-ipv6/longitud-del-prefijo</a:t>
            </a:r>
            <a:r>
              <a:rPr lang="es-ES" altLang="zh-CN" sz="1600" dirty="0"/>
              <a:t> {</a:t>
            </a:r>
            <a:r>
              <a:rPr lang="es-ES" altLang="zh-CN" sz="1600" i="1" dirty="0"/>
              <a:t>dirección-ipv6</a:t>
            </a:r>
            <a:r>
              <a:rPr lang="es-ES" altLang="zh-CN" sz="1600" dirty="0"/>
              <a:t>|</a:t>
            </a:r>
            <a:r>
              <a:rPr lang="es-ES" altLang="zh-CN" sz="1600" i="1" dirty="0"/>
              <a:t>tipo-de-interfaz número-de-interfaz</a:t>
            </a:r>
            <a:r>
              <a:rPr lang="es-ES" altLang="zh-CN" sz="1600" dirty="0"/>
              <a:t>} </a:t>
            </a:r>
          </a:p>
          <a:p>
            <a:pPr eaLnBrk="1" fontAlgn="b" hangingPunct="1"/>
            <a:r>
              <a:rPr lang="es-ES" altLang="zh-CN" sz="1600" b="1" dirty="0"/>
              <a:t>Comando </a:t>
            </a:r>
            <a:r>
              <a:rPr lang="es-ES" altLang="zh-CN" sz="1600" dirty="0" err="1"/>
              <a:t>router</a:t>
            </a:r>
            <a:r>
              <a:rPr lang="es-ES" altLang="zh-CN" sz="1600" dirty="0"/>
              <a:t> ?</a:t>
            </a:r>
          </a:p>
          <a:p>
            <a:pPr eaLnBrk="1" fontAlgn="b" hangingPunct="1"/>
            <a:r>
              <a:rPr lang="es-ES" altLang="zh-CN" sz="1600" b="1" dirty="0"/>
              <a:t>Comando </a:t>
            </a:r>
            <a:r>
              <a:rPr lang="es-ES" altLang="zh-CN" sz="1600" dirty="0"/>
              <a:t>Ipv6 </a:t>
            </a:r>
            <a:r>
              <a:rPr lang="es-ES" altLang="zh-CN" sz="1600" dirty="0" err="1"/>
              <a:t>router</a:t>
            </a:r>
            <a:r>
              <a:rPr lang="es-ES" altLang="zh-CN" sz="1600" dirty="0"/>
              <a:t> ?</a:t>
            </a:r>
          </a:p>
        </p:txBody>
      </p:sp>
      <p:sp>
        <p:nvSpPr>
          <p:cNvPr id="8" name="Content Placeholder 1"/>
          <p:cNvSpPr txBox="1">
            <a:spLocks/>
          </p:cNvSpPr>
          <p:nvPr/>
        </p:nvSpPr>
        <p:spPr bwMode="auto">
          <a:xfrm>
            <a:off x="5858546" y="1331035"/>
            <a:ext cx="2841064" cy="49463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eaLnBrk="1" fontAlgn="b" hangingPunct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4637849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4"/>
          <p:cNvSpPr>
            <a:spLocks noGrp="1" noChangeArrowheads="1"/>
          </p:cNvSpPr>
          <p:nvPr>
            <p:ph type="body" idx="4294967295"/>
          </p:nvPr>
        </p:nvSpPr>
        <p:spPr>
          <a:xfrm>
            <a:off x="505510" y="1214404"/>
            <a:ext cx="7940675" cy="5186398"/>
          </a:xfrm>
        </p:spPr>
        <p:txBody>
          <a:bodyPr/>
          <a:lstStyle/>
          <a:p>
            <a:pPr marL="0" indent="0" eaLnBrk="1" hangingPunct="1">
              <a:lnSpc>
                <a:spcPct val="85000"/>
              </a:lnSpc>
              <a:spcBef>
                <a:spcPct val="30000"/>
              </a:spcBef>
              <a:buNone/>
            </a:pPr>
            <a:r>
              <a:rPr lang="es-ES" sz="1800" dirty="0"/>
              <a:t>Antes de enseñar el capítulo 1, el instructor debe: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s-ES" sz="1800" dirty="0"/>
              <a:t>Completar el capítulo 1, "Evaluación."</a:t>
            </a:r>
          </a:p>
          <a:p>
            <a:pPr eaLnBrk="1" hangingPunct="1">
              <a:lnSpc>
                <a:spcPct val="85000"/>
              </a:lnSpc>
              <a:spcBef>
                <a:spcPct val="30000"/>
              </a:spcBef>
            </a:pPr>
            <a:r>
              <a:rPr lang="es-ES" sz="1800" dirty="0"/>
              <a:t>Los objetivos de este capítulo son: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Describir las funciones y las características principales de un router.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Conectar dispositivos para una red enrutada pequeña.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Configurar un router mediante la CLI para enrutar entre varias redes conectadas directamente.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el proceso de encapsulamiento y desencapsulamiento que utilizan los routers para el switching de paquetes entre interfaces.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 función de determinación de rutas de un router.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Comparar las formas en las que un router crea una tabla de routing cuando funciona en la red de una pequeña a mediana empresa.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las entradas de la tabla de routing de las redes conectadas directamente.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 forma en que un router crea una tabla de routing de redes conectadas directamente.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 forma en que un router crea una tabla de routing mediante rutas estáticas.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sz="1400" dirty="0"/>
              <a:t>Explicar la forma en que un router crea una tabla de routing mediante un protocolo de routing dinámico</a:t>
            </a:r>
            <a:r>
              <a:rPr lang="es-ES" sz="1400" dirty="0" smtClean="0"/>
              <a:t>.</a:t>
            </a:r>
            <a:endParaRPr lang="es-ES" sz="1400" dirty="0"/>
          </a:p>
        </p:txBody>
      </p:sp>
      <p:sp>
        <p:nvSpPr>
          <p:cNvPr id="4" name="Rectangle 33"/>
          <p:cNvSpPr txBox="1">
            <a:spLocks noChangeArrowheads="1"/>
          </p:cNvSpPr>
          <p:nvPr/>
        </p:nvSpPr>
        <p:spPr bwMode="auto">
          <a:xfrm>
            <a:off x="446400" y="349200"/>
            <a:ext cx="8145462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 anchor="b"/>
          <a:lstStyle/>
          <a:p>
            <a:pPr algn="l" defTabSz="814388">
              <a:lnSpc>
                <a:spcPct val="90000"/>
              </a:lnSpc>
              <a:defRPr/>
            </a:pPr>
            <a:r>
              <a:rPr lang="es-ES" sz="3200" b="1" kern="0" dirty="0">
                <a:solidFill>
                  <a:srgbClr val="708CA1"/>
                </a:solidFill>
                <a:latin typeface="+mj-lt"/>
              </a:rPr>
              <a:t>Capítulo 1: Prácticas recomendadas</a:t>
            </a:r>
          </a:p>
        </p:txBody>
      </p:sp>
    </p:spTree>
    <p:extLst>
      <p:ext uri="{BB962C8B-B14F-4D97-AF65-F5344CB8AC3E}">
        <p14:creationId xmlns:p14="http://schemas.microsoft.com/office/powerpoint/2010/main" val="280494528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Rectangle 2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endParaRPr lang="en-US"/>
          </a:p>
        </p:txBody>
      </p:sp>
      <p:pic>
        <p:nvPicPr>
          <p:cNvPr id="121858" name="Picture 3" descr="CNA_largo-onwhite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5" y="2741613"/>
            <a:ext cx="6097588" cy="89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1703681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9" descr="Cisco_WHT_Logo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2619375"/>
            <a:ext cx="2400300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70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ctr"/>
          <a:lstStyle/>
          <a:p>
            <a:pPr algn="ctr" eaLnBrk="0" hangingPunct="0">
              <a:lnSpc>
                <a:spcPct val="90000"/>
              </a:lnSpc>
            </a:pPr>
            <a:endParaRPr lang="en-US" b="0"/>
          </a:p>
        </p:txBody>
      </p:sp>
    </p:spTree>
    <p:extLst>
      <p:ext uri="{BB962C8B-B14F-4D97-AF65-F5344CB8AC3E}">
        <p14:creationId xmlns:p14="http://schemas.microsoft.com/office/powerpoint/2010/main" val="725382621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3"/>
          <p:cNvSpPr txBox="1">
            <a:spLocks noChangeArrowheads="1"/>
          </p:cNvSpPr>
          <p:nvPr/>
        </p:nvSpPr>
        <p:spPr bwMode="auto">
          <a:xfrm>
            <a:off x="446400" y="349200"/>
            <a:ext cx="8637220" cy="838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lIns="82124" tIns="41061" rIns="82124" bIns="41061" anchor="b"/>
          <a:lstStyle/>
          <a:p>
            <a:pPr algn="l" defTabSz="814388">
              <a:lnSpc>
                <a:spcPct val="90000"/>
              </a:lnSpc>
              <a:defRPr/>
            </a:pPr>
            <a:r>
              <a:rPr lang="es-ES" sz="3200" b="1" kern="0" dirty="0">
                <a:solidFill>
                  <a:srgbClr val="708CA1"/>
                </a:solidFill>
                <a:latin typeface="+mj-lt"/>
              </a:rPr>
              <a:t>Capítulo 1: Prácticas recomendadas (cont.)</a:t>
            </a:r>
          </a:p>
        </p:txBody>
      </p:sp>
      <p:sp>
        <p:nvSpPr>
          <p:cNvPr id="9" name="Text Placeholder 6"/>
          <p:cNvSpPr txBox="1">
            <a:spLocks/>
          </p:cNvSpPr>
          <p:nvPr/>
        </p:nvSpPr>
        <p:spPr>
          <a:xfrm>
            <a:off x="228600" y="1344168"/>
            <a:ext cx="8327949" cy="4965192"/>
          </a:xfrm>
          <a:prstGeom prst="rect">
            <a:avLst/>
          </a:prstGeom>
        </p:spPr>
        <p:txBody>
          <a:bodyPr/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19063" indent="0" eaLnBrk="1" hangingPunct="1">
              <a:lnSpc>
                <a:spcPct val="90000"/>
              </a:lnSpc>
              <a:spcBef>
                <a:spcPct val="30000"/>
              </a:spcBef>
              <a:buNone/>
            </a:pPr>
            <a:r>
              <a:rPr lang="es-ES" sz="1800" dirty="0"/>
              <a:t>Sección 1.1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Revise el modelo OSI, la pila de protocolos TCP/IP y el proceso de encapsulamiento.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Analice las características de red clave: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	</a:t>
            </a:r>
            <a:r>
              <a:rPr lang="es-ES" sz="1400" dirty="0"/>
              <a:t>Topología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	</a:t>
            </a:r>
            <a:r>
              <a:rPr lang="es-ES" sz="1400" dirty="0"/>
              <a:t>Confiabilidad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	</a:t>
            </a:r>
            <a:r>
              <a:rPr lang="es-ES" sz="1400" dirty="0"/>
              <a:t>Escalabilidad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	</a:t>
            </a:r>
            <a:r>
              <a:rPr lang="es-ES" sz="1400" dirty="0"/>
              <a:t>Disponibilidad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	</a:t>
            </a:r>
            <a:r>
              <a:rPr lang="es-ES" sz="1400" dirty="0"/>
              <a:t>Velocidad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	</a:t>
            </a:r>
            <a:r>
              <a:rPr lang="es-ES" sz="1400" dirty="0"/>
              <a:t>Costo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  <a:buFont typeface="Courier New" panose="02070309020205020404" pitchFamily="49" charset="0"/>
              <a:buChar char="o"/>
            </a:pPr>
            <a:r>
              <a:rPr lang="en-US" sz="1400" dirty="0"/>
              <a:t>	</a:t>
            </a:r>
            <a:r>
              <a:rPr lang="es-ES" sz="1400" dirty="0"/>
              <a:t>Seguridad</a:t>
            </a:r>
          </a:p>
          <a:p>
            <a:pPr marL="800100" lvl="1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n-US" sz="1800" dirty="0" smtClean="0"/>
              <a:t>	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Destaque la posición de los routers en el modelo OSI y el proceso de encapsulación.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Enfatice el concepto de que los routers son computadoras especializadas.</a:t>
            </a:r>
          </a:p>
          <a:p>
            <a:pPr marL="461963" indent="-342900" eaLnBrk="1" hangingPunct="1">
              <a:lnSpc>
                <a:spcPct val="90000"/>
              </a:lnSpc>
              <a:spcBef>
                <a:spcPct val="30000"/>
              </a:spcBef>
            </a:pPr>
            <a:r>
              <a:rPr lang="es-ES" sz="1800" dirty="0"/>
              <a:t>Enfatice los tipos de memoria que utilizan los routers y qué se almacena en cada uno.</a:t>
            </a:r>
          </a:p>
          <a:p>
            <a:pPr indent="0" eaLnBrk="1" hangingPunct="1">
              <a:lnSpc>
                <a:spcPct val="90000"/>
              </a:lnSpc>
              <a:spcBef>
                <a:spcPct val="30000"/>
              </a:spcBef>
              <a:buNone/>
            </a:pPr>
            <a:endParaRPr lang="es-ES" sz="2000" dirty="0"/>
          </a:p>
        </p:txBody>
      </p:sp>
    </p:spTree>
    <p:extLst>
      <p:ext uri="{BB962C8B-B14F-4D97-AF65-F5344CB8AC3E}">
        <p14:creationId xmlns:p14="http://schemas.microsoft.com/office/powerpoint/2010/main" val="3225271947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29077</TotalTime>
  <Pages>28</Pages>
  <Words>3804</Words>
  <Application>Microsoft Office PowerPoint</Application>
  <PresentationFormat>On-screen Show (4:3)</PresentationFormat>
  <Paragraphs>731</Paragraphs>
  <Slides>81</Slides>
  <Notes>81</Notes>
  <HiddenSlides>17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81</vt:i4>
      </vt:variant>
    </vt:vector>
  </HeadingPairs>
  <TitlesOfParts>
    <vt:vector size="83" baseType="lpstr">
      <vt:lpstr>PPT-TMPLT-WHT_C</vt:lpstr>
      <vt:lpstr>NetAcad-4F_PPT-WHT_060408</vt:lpstr>
      <vt:lpstr>Materiales para el instructor Capítulo 1: Conceptos de routing</vt:lpstr>
      <vt:lpstr>Materiales del instructor: Guía de planificación del capítulo 1</vt:lpstr>
      <vt:lpstr>PowerPoint Presentation</vt:lpstr>
      <vt:lpstr>Capítulo 1: Actividades</vt:lpstr>
      <vt:lpstr>Capítulo 1: Actividades</vt:lpstr>
      <vt:lpstr>Capítulo 1: Actividades</vt:lpstr>
      <vt:lpstr>Capítulo 1: Evaluación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Capítulo 1: Ayuda adicional</vt:lpstr>
      <vt:lpstr>PowerPoint Presentation</vt:lpstr>
      <vt:lpstr>Capítulo 1: Conceptos de routing</vt:lpstr>
      <vt:lpstr>Capítulo 1: Secciones y objetivos</vt:lpstr>
      <vt:lpstr>1.1 Configuración inicial del router</vt:lpstr>
      <vt:lpstr>Funciones de un router Características de una red</vt:lpstr>
      <vt:lpstr>Funciones de un router ¿Por qué elegir el routing?</vt:lpstr>
      <vt:lpstr>Funciones de un router Los routers son computadoras</vt:lpstr>
      <vt:lpstr>Funciones de un router Los routers son computadoras (continuación)</vt:lpstr>
      <vt:lpstr>Funciones de un router Los routers son computadoras</vt:lpstr>
      <vt:lpstr>Funciones de un router Los routers interconectan redes</vt:lpstr>
      <vt:lpstr>Funciones de un router Los routers eligen las mejores rutas</vt:lpstr>
      <vt:lpstr>Funciones de un router Métodos de reenvío de paquetes</vt:lpstr>
      <vt:lpstr>Conectar dispositivos Conexión a una red</vt:lpstr>
      <vt:lpstr>Conectar dispositivos Gateways predeterminados</vt:lpstr>
      <vt:lpstr>Conectar dispositivos Documentar la asignación de direcciones de red</vt:lpstr>
      <vt:lpstr>Conectar dispositivos Habilitar IP en un host</vt:lpstr>
      <vt:lpstr>Conectar dispositivos Habilitar IP en un host</vt:lpstr>
      <vt:lpstr>Conectar dispositivos Habilitar IP en un host</vt:lpstr>
      <vt:lpstr>Conectar dispositivos Indicadores LED de los dispositivos</vt:lpstr>
      <vt:lpstr>Conectar dispositivos Acceso a la consola</vt:lpstr>
      <vt:lpstr>Conectar dispositivos Habilitar IP en un switch</vt:lpstr>
      <vt:lpstr>Configuración básica de un router Configurar los parámetros básicos de un router </vt:lpstr>
      <vt:lpstr>Configuración básica de un router Configurar una interfaz de router IPv4</vt:lpstr>
      <vt:lpstr>Configuración básica de un router Configurar una interfaz de router IPv6</vt:lpstr>
      <vt:lpstr>Configuración básica de un router Configurar una interfaz de router IPv6 (continuación)</vt:lpstr>
      <vt:lpstr>Configuración básica de un router Configurar una interfaz de loopback IPv4</vt:lpstr>
      <vt:lpstr>Verificar la conectividad de redes conectadas directamente Verificar la configuración de la interfaz</vt:lpstr>
      <vt:lpstr>Verificar la conectividad de redes conectadas directamente Verificar la configuración de la interfaz (continuación)</vt:lpstr>
      <vt:lpstr>Verificar la conectividad de redes conectadas directamente Verificar la configuración de una interfaz IPv6</vt:lpstr>
      <vt:lpstr>Verificar la conectividad de redes conectadas directamente Filtrar la salida del comando show</vt:lpstr>
      <vt:lpstr>Verificar la conectividad de redes conectadas directamente Historial de comandos</vt:lpstr>
      <vt:lpstr>1.2 Decisiones de routing</vt:lpstr>
      <vt:lpstr>Switching de paquetes entre redes Función de switching de un router</vt:lpstr>
      <vt:lpstr>Switching de paquetes entre redes Enviar un paquete</vt:lpstr>
      <vt:lpstr>Switching de paquetes entre redes Reenviar al siguiente salto</vt:lpstr>
      <vt:lpstr>Switching de paquetes entre redes Routing de paquetes</vt:lpstr>
      <vt:lpstr>Switching de paquetes entre redes Llegar al destino</vt:lpstr>
      <vt:lpstr>Determinación de rutas Decisiones de routing</vt:lpstr>
      <vt:lpstr>Determinación de rutas La mejor ruta</vt:lpstr>
      <vt:lpstr>Determinación de rutas Equilibrio de carga</vt:lpstr>
      <vt:lpstr>Determinación de rutas Distancia administrativa</vt:lpstr>
      <vt:lpstr>1.3 Funcionamiento del router</vt:lpstr>
      <vt:lpstr>Analizar la tabla de routing La tabla de routing</vt:lpstr>
      <vt:lpstr>Analizar la tabla de routing Fuentes de la tabla de routing</vt:lpstr>
      <vt:lpstr>Analizar la tabla de routing Fuentes de la tabla de routing (continuación)</vt:lpstr>
      <vt:lpstr>Analizar la tabla de routing Entradas de routing para redes remotas</vt:lpstr>
      <vt:lpstr>Rutas conectadas directamente Interfaces conectadas directamente</vt:lpstr>
      <vt:lpstr>Rutas conectadas directamente Entradas de la tabla de routing conectadas directamente</vt:lpstr>
      <vt:lpstr>Rutas conectadas directamente Ejemplo de conexión directa</vt:lpstr>
      <vt:lpstr>Rutas conectadas directamente Ejemplo de IPv6 conectada directamente</vt:lpstr>
      <vt:lpstr>Rutas obtenidas en forma estática Rutas estáticas</vt:lpstr>
      <vt:lpstr>Rutas obtenidas en forma estática Ejemplo de una ruta estática</vt:lpstr>
      <vt:lpstr>Rutas obtenidas en forma estática Ejemplo de una ruta estática (continuación)</vt:lpstr>
      <vt:lpstr>Rutas obtenidas en forma estática Ejemplos de rutas IPv6 estáticas</vt:lpstr>
      <vt:lpstr>Rutas obtenidas en forma estática Ejemplos de rutas IPv6 estáticas</vt:lpstr>
      <vt:lpstr>Protocolos de routing dinámico Routing dinámico</vt:lpstr>
      <vt:lpstr>Protocolos de routing dinámico Protocolos de routing IPv4 </vt:lpstr>
      <vt:lpstr>Protocolos de routing dinámico Ejemplos de routing dinámico IPv4 </vt:lpstr>
      <vt:lpstr>Protocolos de routing dinámico Protocolos de routing IPv6</vt:lpstr>
      <vt:lpstr>Protocolos de routing dinámico Ejemplos de routing dinámico IPv6</vt:lpstr>
      <vt:lpstr>1.4 Resumen del capítulo</vt:lpstr>
      <vt:lpstr>Resumen del capítulo Resumen</vt:lpstr>
      <vt:lpstr>Sección 1.1 Nuevos términos y comandos</vt:lpstr>
      <vt:lpstr>Sección 1.1 (continuación) Nuevos términos y comandos</vt:lpstr>
      <vt:lpstr>Sección 1.2 Nuevos términos y comandos</vt:lpstr>
      <vt:lpstr>Sección 1.3 Nuevos términos y comandos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SDWM</cp:lastModifiedBy>
  <cp:revision>1190</cp:revision>
  <cp:lastPrinted>1999-01-27T00:54:54Z</cp:lastPrinted>
  <dcterms:created xsi:type="dcterms:W3CDTF">2006-10-23T15:07:30Z</dcterms:created>
  <dcterms:modified xsi:type="dcterms:W3CDTF">2017-03-24T09:56:09Z</dcterms:modified>
</cp:coreProperties>
</file>